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95" r:id="rId2"/>
    <p:sldId id="385" r:id="rId3"/>
    <p:sldId id="386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F4F"/>
    <a:srgbClr val="283583"/>
    <a:srgbClr val="E1002B"/>
    <a:srgbClr val="7F7F7F"/>
    <a:srgbClr val="713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68" autoAdjust="0"/>
    <p:restoredTop sz="96374" autoAdjust="0"/>
  </p:normalViewPr>
  <p:slideViewPr>
    <p:cSldViewPr snapToGrid="0" showGuides="1">
      <p:cViewPr>
        <p:scale>
          <a:sx n="90" d="100"/>
          <a:sy n="90" d="100"/>
        </p:scale>
        <p:origin x="90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2E532-A835-4D98-97AA-31BFC8E93A8B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AC5C6-2263-4DBB-9ED4-CAFA5CAE4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43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75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75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7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75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75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75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75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75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75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7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7FA30D-4112-4469-AFDD-967A3B40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DEC8C0D-F890-43E4-957D-D267336F0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C2D7B4-E375-4EEE-A792-11D906AE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7926-5651-4210-BFFC-EBB02156FA1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790ADB-CB96-4BDE-A06E-4CC0F53E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308CE1-585E-4750-8334-C9B1E890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48D7-F9D6-4876-AA70-1B95EBC73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66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62A932-332E-4F10-93A5-4AE570246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CA0CFCC-6402-4CA1-9DD7-98D6BC0DC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DF5D91-968E-4CF0-BA80-863E9F03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7926-5651-4210-BFFC-EBB02156FA1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3592C4-9A8C-4CA8-AE5D-802EF34E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11EB5F-8ED7-4EDF-B7B7-29C4BEFCF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48D7-F9D6-4876-AA70-1B95EBC73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F8EF25E-E940-434E-8FAF-E1B5AAAC09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D7ADE49-0200-4A66-83B4-BB67DA6FD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C396CF-7CDD-462E-BC18-E9A191DFF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7926-5651-4210-BFFC-EBB02156FA1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C93915-C4ED-4943-9E32-CD22A5CDE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7BFF0C-3A74-4A1F-84E6-E390CF87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48D7-F9D6-4876-AA70-1B95EBC73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947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5182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0924953-B677-4D76-83D3-9DFF3B94B1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26" y="1188008"/>
            <a:ext cx="918964" cy="129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9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0FAB21-063A-4CEC-B777-AB1473E2A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FA3974-2684-4820-BF73-94A5A8BFA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AF6F22-AA78-432D-8AF1-9FF075A2C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7926-5651-4210-BFFC-EBB02156FA1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F1ABB0-FDF9-4B8E-929E-4562BD15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9A0350-6C02-4412-9AF1-2167DE4F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48D7-F9D6-4876-AA70-1B95EBC73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9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8D067B-D717-4F84-805A-D814B789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EE4E17A-D9C3-4EDC-AA4C-46FA29AAA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1B41F2-52B9-4306-BD22-5768D6AC2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7926-5651-4210-BFFC-EBB02156FA1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A97BF1-CE6E-4F3A-963D-048A59D79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669901-CA75-4A40-8185-2A509E4A4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48D7-F9D6-4876-AA70-1B95EBC73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16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117B0C-1D3E-4E96-A797-0E3DE513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69256E-9775-40D3-B0E7-E528150E4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CEE4B8B-FA24-4FB5-B5A2-6F2551D5C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8E78FD5-9F70-4B6F-978A-DC66510E1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7926-5651-4210-BFFC-EBB02156FA1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A0EA5C2-BF85-417C-ABAF-61BF6C431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CB579F1-CF30-4FE2-A589-DC7B9ACDB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48D7-F9D6-4876-AA70-1B95EBC73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1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19A052-108F-4C66-9847-6465A021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2CFC25-18FB-4790-93FC-927832FB8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56CEB4D-0D67-48A9-A3BE-326382E0E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B50C02F-8F4D-4EA4-BA08-986E78EA0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103F902-9FFF-4A24-A87C-6F481D238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8D04B26-7685-45FF-9CA0-101A299E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7926-5651-4210-BFFC-EBB02156FA1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6D6A1C1-9ABA-41DC-AABA-8D813E11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43ABEA1-EE44-424C-81AA-B5304172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48D7-F9D6-4876-AA70-1B95EBC73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0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09E811-A6CC-4EEE-A3E9-942CAD73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E64EA0B-F505-4DA1-8EA4-758E5D14D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7926-5651-4210-BFFC-EBB02156FA1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C23E0F1-F163-48D4-A114-28011703A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5DF6294-43D8-4970-8F4E-BDDF6151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48D7-F9D6-4876-AA70-1B95EBC73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1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9B7D8D7-B524-44DB-B715-2477694F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7926-5651-4210-BFFC-EBB02156FA1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20DF86-5662-4D51-95FD-63B1BF33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594682-FB9A-4DE9-9B28-FF46503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48D7-F9D6-4876-AA70-1B95EBC73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2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5DE7B2-583F-49DD-B46D-4BDBCBEF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F6A1A9-8AC1-4929-97A8-3EFC5CD84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F631901-62A0-41AD-828C-F573C689E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8CE8872-078E-48BA-BE3A-A2DE4589A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7926-5651-4210-BFFC-EBB02156FA1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176CD62-E410-410B-9170-E7386F0A0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CF537AE-4DD4-4844-82B0-6845AE93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48D7-F9D6-4876-AA70-1B95EBC73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52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9C7A94-D03D-4406-A192-005EA4E6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035D175-9FA7-44DC-92C7-D7C74C1AB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86EF03E-ACFE-4342-A8BC-8844CB0CA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A572B62-EAD3-40C4-8C54-95E211CFF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7926-5651-4210-BFFC-EBB02156FA1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4108A0-85EF-4212-AB2F-02B6BE9E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DA0A4C-62F8-4662-A532-AC020460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48D7-F9D6-4876-AA70-1B95EBC73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3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8A08EA-A10B-4CA7-B1D7-F1A6518E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5213410-9FD9-45A8-BF91-A45173A8D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2BFA09-E9D8-4B10-9CCD-59CAA4200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A7926-5651-4210-BFFC-EBB02156FA1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D08337-C498-4356-A473-C19375EF0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052A1C-3633-4F6D-BE3C-5653375C3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648D7-F9D6-4876-AA70-1B95EBC73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7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9.png"/><Relationship Id="rId3" Type="http://schemas.openxmlformats.org/officeDocument/2006/relationships/image" Target="../media/image2.png"/><Relationship Id="rId7" Type="http://schemas.openxmlformats.org/officeDocument/2006/relationships/image" Target="../media/image68.png"/><Relationship Id="rId25" Type="http://schemas.openxmlformats.org/officeDocument/2006/relationships/image" Target="../media/image85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4.svg"/><Relationship Id="rId5" Type="http://schemas.openxmlformats.org/officeDocument/2006/relationships/image" Target="../media/image53.png"/><Relationship Id="rId28" Type="http://schemas.openxmlformats.org/officeDocument/2006/relationships/image" Target="../media/image70.png"/><Relationship Id="rId19" Type="http://schemas.openxmlformats.org/officeDocument/2006/relationships/image" Target="../media/image934.svg"/><Relationship Id="rId4" Type="http://schemas.openxmlformats.org/officeDocument/2006/relationships/image" Target="../media/image25.png"/><Relationship Id="rId27" Type="http://schemas.openxmlformats.org/officeDocument/2006/relationships/image" Target="../media/image9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svg"/><Relationship Id="rId13" Type="http://schemas.openxmlformats.org/officeDocument/2006/relationships/image" Target="../media/image988.svg"/><Relationship Id="rId18" Type="http://schemas.openxmlformats.org/officeDocument/2006/relationships/image" Target="../media/image76.png"/><Relationship Id="rId3" Type="http://schemas.openxmlformats.org/officeDocument/2006/relationships/image" Target="../media/image2.png"/><Relationship Id="rId7" Type="http://schemas.openxmlformats.org/officeDocument/2006/relationships/image" Target="../media/image71.png"/><Relationship Id="rId17" Type="http://schemas.openxmlformats.org/officeDocument/2006/relationships/image" Target="../media/image116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4.svg"/><Relationship Id="rId11" Type="http://schemas.openxmlformats.org/officeDocument/2006/relationships/image" Target="../media/image73.png"/><Relationship Id="rId5" Type="http://schemas.openxmlformats.org/officeDocument/2006/relationships/image" Target="../media/image53.png"/><Relationship Id="rId15" Type="http://schemas.openxmlformats.org/officeDocument/2006/relationships/image" Target="../media/image122.svg"/><Relationship Id="rId10" Type="http://schemas.openxmlformats.org/officeDocument/2006/relationships/image" Target="../media/image984.svg"/><Relationship Id="rId19" Type="http://schemas.openxmlformats.org/officeDocument/2006/relationships/image" Target="../media/image120.svg"/><Relationship Id="rId4" Type="http://schemas.openxmlformats.org/officeDocument/2006/relationships/image" Target="../media/image25.png"/><Relationship Id="rId9" Type="http://schemas.openxmlformats.org/officeDocument/2006/relationships/image" Target="../media/image72.png"/><Relationship Id="rId1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.svg"/><Relationship Id="rId39" Type="http://schemas.openxmlformats.org/officeDocument/2006/relationships/image" Target="../media/image7.png"/><Relationship Id="rId13" Type="http://schemas.openxmlformats.org/officeDocument/2006/relationships/image" Target="../media/image478.svg"/><Relationship Id="rId51" Type="http://schemas.openxmlformats.org/officeDocument/2006/relationships/image" Target="../media/image16.png"/><Relationship Id="rId3" Type="http://schemas.openxmlformats.org/officeDocument/2006/relationships/image" Target="../media/image2.png"/><Relationship Id="rId42" Type="http://schemas.openxmlformats.org/officeDocument/2006/relationships/image" Target="../media/image10.png"/><Relationship Id="rId47" Type="http://schemas.openxmlformats.org/officeDocument/2006/relationships/image" Target="../media/image13.png"/><Relationship Id="rId50" Type="http://schemas.openxmlformats.org/officeDocument/2006/relationships/image" Target="../media/image15.png"/><Relationship Id="rId38" Type="http://schemas.openxmlformats.org/officeDocument/2006/relationships/image" Target="../media/image6.png"/><Relationship Id="rId33" Type="http://schemas.openxmlformats.org/officeDocument/2006/relationships/image" Target="../media/image70.svg"/><Relationship Id="rId12" Type="http://schemas.openxmlformats.org/officeDocument/2006/relationships/image" Target="../media/image35.svg"/><Relationship Id="rId46" Type="http://schemas.openxmlformats.org/officeDocument/2006/relationships/image" Target="../media/image51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60.svg"/><Relationship Id="rId41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37" Type="http://schemas.openxmlformats.org/officeDocument/2006/relationships/image" Target="../media/image68.svg"/><Relationship Id="rId40" Type="http://schemas.openxmlformats.org/officeDocument/2006/relationships/image" Target="../media/image8.png"/><Relationship Id="rId11" Type="http://schemas.openxmlformats.org/officeDocument/2006/relationships/image" Target="../media/image446.svg"/><Relationship Id="rId23" Type="http://schemas.openxmlformats.org/officeDocument/2006/relationships/image" Target="../media/image488.svg"/><Relationship Id="rId36" Type="http://schemas.openxmlformats.org/officeDocument/2006/relationships/image" Target="../media/image450.svg"/><Relationship Id="rId49" Type="http://schemas.openxmlformats.org/officeDocument/2006/relationships/image" Target="../media/image52.svg"/><Relationship Id="rId19" Type="http://schemas.openxmlformats.org/officeDocument/2006/relationships/image" Target="../media/image5.png"/><Relationship Id="rId44" Type="http://schemas.openxmlformats.org/officeDocument/2006/relationships/image" Target="../media/image12.png"/><Relationship Id="rId4" Type="http://schemas.openxmlformats.org/officeDocument/2006/relationships/image" Target="../media/image4.png"/><Relationship Id="rId43" Type="http://schemas.openxmlformats.org/officeDocument/2006/relationships/image" Target="../media/image11.png"/><Relationship Id="rId30" Type="http://schemas.openxmlformats.org/officeDocument/2006/relationships/image" Target="../media/image408.svg"/><Relationship Id="rId48" Type="http://schemas.openxmlformats.org/officeDocument/2006/relationships/image" Target="../media/image14.png"/><Relationship Id="rId22" Type="http://schemas.openxmlformats.org/officeDocument/2006/relationships/image" Target="../media/image366.svg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.svg"/><Relationship Id="rId51" Type="http://schemas.openxmlformats.org/officeDocument/2006/relationships/image" Target="../media/image20.png"/><Relationship Id="rId3" Type="http://schemas.openxmlformats.org/officeDocument/2006/relationships/image" Target="../media/image2.png"/><Relationship Id="rId47" Type="http://schemas.openxmlformats.org/officeDocument/2006/relationships/image" Target="../media/image19.png"/><Relationship Id="rId50" Type="http://schemas.openxmlformats.org/officeDocument/2006/relationships/image" Target="../media/image312.svg"/><Relationship Id="rId46" Type="http://schemas.openxmlformats.org/officeDocument/2006/relationships/image" Target="../media/image288.svg"/><Relationship Id="rId59" Type="http://schemas.openxmlformats.org/officeDocument/2006/relationships/image" Target="../media/image23.png"/><Relationship Id="rId25" Type="http://schemas.openxmlformats.org/officeDocument/2006/relationships/image" Target="../media/image310.sv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314.svg"/><Relationship Id="rId1" Type="http://schemas.openxmlformats.org/officeDocument/2006/relationships/slideLayout" Target="../slideLayouts/slideLayout12.xml"/><Relationship Id="rId45" Type="http://schemas.openxmlformats.org/officeDocument/2006/relationships/image" Target="../media/image18.png"/><Relationship Id="rId58" Type="http://schemas.openxmlformats.org/officeDocument/2006/relationships/image" Target="../media/image22.png"/><Relationship Id="rId11" Type="http://schemas.openxmlformats.org/officeDocument/2006/relationships/image" Target="../media/image296.svg"/><Relationship Id="rId57" Type="http://schemas.openxmlformats.org/officeDocument/2006/relationships/image" Target="../media/image336.svg"/><Relationship Id="rId49" Type="http://schemas.openxmlformats.org/officeDocument/2006/relationships/image" Target="../media/image304.svg"/><Relationship Id="rId61" Type="http://schemas.openxmlformats.org/officeDocument/2006/relationships/image" Target="../media/image25.png"/><Relationship Id="rId19" Type="http://schemas.openxmlformats.org/officeDocument/2006/relationships/image" Target="../media/image17.png"/><Relationship Id="rId44" Type="http://schemas.openxmlformats.org/officeDocument/2006/relationships/image" Target="../media/image290.svg"/><Relationship Id="rId52" Type="http://schemas.openxmlformats.org/officeDocument/2006/relationships/image" Target="../media/image21.png"/><Relationship Id="rId60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.svg"/><Relationship Id="rId8" Type="http://schemas.openxmlformats.org/officeDocument/2006/relationships/image" Target="../media/image31.svg"/><Relationship Id="rId3" Type="http://schemas.openxmlformats.org/officeDocument/2006/relationships/image" Target="../media/image2.png"/><Relationship Id="rId21" Type="http://schemas.openxmlformats.org/officeDocument/2006/relationships/image" Target="../media/image28.png"/><Relationship Id="rId34" Type="http://schemas.openxmlformats.org/officeDocument/2006/relationships/image" Target="../media/image32.png"/><Relationship Id="rId33" Type="http://schemas.openxmlformats.org/officeDocument/2006/relationships/image" Target="../media/image31.png"/><Relationship Id="rId12" Type="http://schemas.openxmlformats.org/officeDocument/2006/relationships/image" Target="../media/image356.svg"/><Relationship Id="rId2" Type="http://schemas.openxmlformats.org/officeDocument/2006/relationships/notesSlide" Target="../notesSlides/notesSlide3.xml"/><Relationship Id="rId20" Type="http://schemas.openxmlformats.org/officeDocument/2006/relationships/image" Target="../media/image27.png"/><Relationship Id="rId16" Type="http://schemas.openxmlformats.org/officeDocument/2006/relationships/image" Target="../media/image360.sv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32" Type="http://schemas.openxmlformats.org/officeDocument/2006/relationships/image" Target="../media/image362.svg"/><Relationship Id="rId28" Type="http://schemas.openxmlformats.org/officeDocument/2006/relationships/image" Target="../media/image372.svg"/><Relationship Id="rId36" Type="http://schemas.openxmlformats.org/officeDocument/2006/relationships/image" Target="../media/image25.png"/><Relationship Id="rId19" Type="http://schemas.openxmlformats.org/officeDocument/2006/relationships/image" Target="../media/image26.png"/><Relationship Id="rId31" Type="http://schemas.openxmlformats.org/officeDocument/2006/relationships/image" Target="../media/image30.png"/><Relationship Id="rId4" Type="http://schemas.openxmlformats.org/officeDocument/2006/relationships/image" Target="../media/image4.png"/><Relationship Id="rId30" Type="http://schemas.openxmlformats.org/officeDocument/2006/relationships/image" Target="../media/image374.svg"/><Relationship Id="rId22" Type="http://schemas.openxmlformats.org/officeDocument/2006/relationships/image" Target="../media/image366.svg"/><Relationship Id="rId35" Type="http://schemas.openxmlformats.org/officeDocument/2006/relationships/image" Target="../media/image33.png"/><Relationship Id="rId9" Type="http://schemas.openxmlformats.org/officeDocument/2006/relationships/image" Target="../media/image384.sv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.svg"/><Relationship Id="rId51" Type="http://schemas.openxmlformats.org/officeDocument/2006/relationships/image" Target="../media/image25.png"/><Relationship Id="rId3" Type="http://schemas.openxmlformats.org/officeDocument/2006/relationships/image" Target="../media/image2.png"/><Relationship Id="rId47" Type="http://schemas.openxmlformats.org/officeDocument/2006/relationships/image" Target="../media/image39.png"/><Relationship Id="rId50" Type="http://schemas.openxmlformats.org/officeDocument/2006/relationships/image" Target="../media/image454.svg"/><Relationship Id="rId12" Type="http://schemas.openxmlformats.org/officeDocument/2006/relationships/image" Target="../media/image35.svg"/><Relationship Id="rId7" Type="http://schemas.openxmlformats.org/officeDocument/2006/relationships/image" Target="../media/image412.svg"/><Relationship Id="rId46" Type="http://schemas.openxmlformats.org/officeDocument/2006/relationships/image" Target="../media/image38.png"/><Relationship Id="rId17" Type="http://schemas.openxmlformats.org/officeDocument/2006/relationships/image" Target="../media/image452.svg"/><Relationship Id="rId2" Type="http://schemas.openxmlformats.org/officeDocument/2006/relationships/notesSlide" Target="../notesSlides/notesSlide4.xml"/><Relationship Id="rId20" Type="http://schemas.openxmlformats.org/officeDocument/2006/relationships/image" Target="../media/image34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5" Type="http://schemas.openxmlformats.org/officeDocument/2006/relationships/image" Target="../media/image430.svg"/><Relationship Id="rId11" Type="http://schemas.openxmlformats.org/officeDocument/2006/relationships/image" Target="../media/image446.svg"/><Relationship Id="rId28" Type="http://schemas.openxmlformats.org/officeDocument/2006/relationships/image" Target="../media/image35.png"/><Relationship Id="rId19" Type="http://schemas.openxmlformats.org/officeDocument/2006/relationships/image" Target="../media/image9.png"/><Relationship Id="rId31" Type="http://schemas.openxmlformats.org/officeDocument/2006/relationships/image" Target="../media/image37.png"/><Relationship Id="rId4" Type="http://schemas.openxmlformats.org/officeDocument/2006/relationships/image" Target="../media/image4.png"/><Relationship Id="rId27" Type="http://schemas.openxmlformats.org/officeDocument/2006/relationships/image" Target="../media/image402.svg"/><Relationship Id="rId30" Type="http://schemas.openxmlformats.org/officeDocument/2006/relationships/image" Target="../media/image408.svg"/><Relationship Id="rId48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.svg"/><Relationship Id="rId13" Type="http://schemas.openxmlformats.org/officeDocument/2006/relationships/image" Target="../media/image478.svg"/><Relationship Id="rId3" Type="http://schemas.openxmlformats.org/officeDocument/2006/relationships/image" Target="../media/image2.png"/><Relationship Id="rId34" Type="http://schemas.openxmlformats.org/officeDocument/2006/relationships/image" Target="../media/image45.png"/><Relationship Id="rId7" Type="http://schemas.openxmlformats.org/officeDocument/2006/relationships/image" Target="../media/image472.svg"/><Relationship Id="rId3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464.svg"/><Relationship Id="rId1" Type="http://schemas.openxmlformats.org/officeDocument/2006/relationships/slideLayout" Target="../slideLayouts/slideLayout12.xml"/><Relationship Id="rId32" Type="http://schemas.openxmlformats.org/officeDocument/2006/relationships/image" Target="../media/image43.png"/><Relationship Id="rId37" Type="http://schemas.openxmlformats.org/officeDocument/2006/relationships/image" Target="../media/image25.png"/><Relationship Id="rId15" Type="http://schemas.openxmlformats.org/officeDocument/2006/relationships/image" Target="../media/image480.svg"/><Relationship Id="rId36" Type="http://schemas.openxmlformats.org/officeDocument/2006/relationships/image" Target="../media/image450.svg"/><Relationship Id="rId19" Type="http://schemas.openxmlformats.org/officeDocument/2006/relationships/image" Target="../media/image41.png"/><Relationship Id="rId31" Type="http://schemas.openxmlformats.org/officeDocument/2006/relationships/image" Target="../media/image468.svg"/><Relationship Id="rId4" Type="http://schemas.openxmlformats.org/officeDocument/2006/relationships/image" Target="../media/image4.png"/><Relationship Id="rId30" Type="http://schemas.openxmlformats.org/officeDocument/2006/relationships/image" Target="../media/image42.png"/><Relationship Id="rId35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.svg"/><Relationship Id="rId39" Type="http://schemas.openxmlformats.org/officeDocument/2006/relationships/image" Target="../media/image49.png"/><Relationship Id="rId3" Type="http://schemas.openxmlformats.org/officeDocument/2006/relationships/image" Target="../media/image2.png"/><Relationship Id="rId21" Type="http://schemas.openxmlformats.org/officeDocument/2006/relationships/image" Target="../media/image486.svg"/><Relationship Id="rId42" Type="http://schemas.openxmlformats.org/officeDocument/2006/relationships/image" Target="../media/image14.png"/><Relationship Id="rId47" Type="http://schemas.openxmlformats.org/officeDocument/2006/relationships/image" Target="../media/image25.png"/><Relationship Id="rId17" Type="http://schemas.openxmlformats.org/officeDocument/2006/relationships/image" Target="../media/image482.svg"/><Relationship Id="rId38" Type="http://schemas.openxmlformats.org/officeDocument/2006/relationships/image" Target="../media/image48.png"/><Relationship Id="rId25" Type="http://schemas.openxmlformats.org/officeDocument/2006/relationships/image" Target="../media/image490.svg"/><Relationship Id="rId33" Type="http://schemas.openxmlformats.org/officeDocument/2006/relationships/image" Target="../media/image70.svg"/><Relationship Id="rId46" Type="http://schemas.openxmlformats.org/officeDocument/2006/relationships/image" Target="../media/image512.svg"/><Relationship Id="rId2" Type="http://schemas.openxmlformats.org/officeDocument/2006/relationships/notesSlide" Target="../notesSlides/notesSlide6.xml"/><Relationship Id="rId20" Type="http://schemas.openxmlformats.org/officeDocument/2006/relationships/image" Target="../media/image5.png"/><Relationship Id="rId41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37" Type="http://schemas.openxmlformats.org/officeDocument/2006/relationships/image" Target="../media/image68.svg"/><Relationship Id="rId40" Type="http://schemas.openxmlformats.org/officeDocument/2006/relationships/image" Target="../media/image50.png"/><Relationship Id="rId45" Type="http://schemas.openxmlformats.org/officeDocument/2006/relationships/image" Target="../media/image52.png"/><Relationship Id="rId23" Type="http://schemas.openxmlformats.org/officeDocument/2006/relationships/image" Target="../media/image488.svg"/><Relationship Id="rId5" Type="http://schemas.openxmlformats.org/officeDocument/2006/relationships/image" Target="../media/image500.svg"/><Relationship Id="rId19" Type="http://schemas.openxmlformats.org/officeDocument/2006/relationships/image" Target="../media/image47.png"/><Relationship Id="rId44" Type="http://schemas.openxmlformats.org/officeDocument/2006/relationships/image" Target="../media/image51.png"/><Relationship Id="rId4" Type="http://schemas.openxmlformats.org/officeDocument/2006/relationships/image" Target="../media/image4.png"/><Relationship Id="rId43" Type="http://schemas.openxmlformats.org/officeDocument/2006/relationships/image" Target="../media/image52.svg"/></Relationships>
</file>

<file path=ppt/slides/_rels/slide8.xml.rels><?xml version="1.0" encoding="UTF-8" standalone="yes"?>
<Relationships xmlns="http://schemas.openxmlformats.org/package/2006/relationships"><Relationship Id="rId39" Type="http://schemas.openxmlformats.org/officeDocument/2006/relationships/image" Target="../media/image61.png"/><Relationship Id="rId3" Type="http://schemas.openxmlformats.org/officeDocument/2006/relationships/image" Target="../media/image2.png"/><Relationship Id="rId34" Type="http://schemas.openxmlformats.org/officeDocument/2006/relationships/image" Target="../media/image57.png"/><Relationship Id="rId7" Type="http://schemas.openxmlformats.org/officeDocument/2006/relationships/image" Target="../media/image54.png"/><Relationship Id="rId33" Type="http://schemas.openxmlformats.org/officeDocument/2006/relationships/image" Target="../media/image740.svg"/><Relationship Id="rId38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734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4.svg"/><Relationship Id="rId32" Type="http://schemas.openxmlformats.org/officeDocument/2006/relationships/image" Target="../media/image56.png"/><Relationship Id="rId37" Type="http://schemas.openxmlformats.org/officeDocument/2006/relationships/image" Target="../media/image59.png"/><Relationship Id="rId40" Type="http://schemas.openxmlformats.org/officeDocument/2006/relationships/image" Target="../media/image796.svg"/><Relationship Id="rId5" Type="http://schemas.openxmlformats.org/officeDocument/2006/relationships/image" Target="../media/image53.png"/><Relationship Id="rId36" Type="http://schemas.openxmlformats.org/officeDocument/2006/relationships/image" Target="../media/image58.png"/><Relationship Id="rId15" Type="http://schemas.openxmlformats.org/officeDocument/2006/relationships/image" Target="../media/image750.svg"/><Relationship Id="rId31" Type="http://schemas.openxmlformats.org/officeDocument/2006/relationships/image" Target="../media/image736.svg"/><Relationship Id="rId4" Type="http://schemas.openxmlformats.org/officeDocument/2006/relationships/image" Target="../media/image25.png"/><Relationship Id="rId30" Type="http://schemas.openxmlformats.org/officeDocument/2006/relationships/image" Target="../media/image55.png"/><Relationship Id="rId35" Type="http://schemas.openxmlformats.org/officeDocument/2006/relationships/image" Target="../media/image742.svg"/><Relationship Id="rId9" Type="http://schemas.openxmlformats.org/officeDocument/2006/relationships/image" Target="../media/image774.svg"/><Relationship Id="rId27" Type="http://schemas.openxmlformats.org/officeDocument/2006/relationships/image" Target="../media/image882.sv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16.svg"/><Relationship Id="rId3" Type="http://schemas.openxmlformats.org/officeDocument/2006/relationships/image" Target="../media/image2.png"/><Relationship Id="rId21" Type="http://schemas.openxmlformats.org/officeDocument/2006/relationships/image" Target="../media/image606.svg"/><Relationship Id="rId7" Type="http://schemas.openxmlformats.org/officeDocument/2006/relationships/image" Target="../media/image62.png"/><Relationship Id="rId25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4.svg"/><Relationship Id="rId11" Type="http://schemas.openxmlformats.org/officeDocument/2006/relationships/image" Target="../media/image656.svg"/><Relationship Id="rId24" Type="http://schemas.openxmlformats.org/officeDocument/2006/relationships/image" Target="../media/image678.svg"/><Relationship Id="rId40" Type="http://schemas.openxmlformats.org/officeDocument/2006/relationships/image" Target="../media/image890.svg"/><Relationship Id="rId5" Type="http://schemas.openxmlformats.org/officeDocument/2006/relationships/image" Target="../media/image53.png"/><Relationship Id="rId23" Type="http://schemas.openxmlformats.org/officeDocument/2006/relationships/image" Target="../media/image65.png"/><Relationship Id="rId10" Type="http://schemas.openxmlformats.org/officeDocument/2006/relationships/image" Target="../media/image63.png"/><Relationship Id="rId4" Type="http://schemas.openxmlformats.org/officeDocument/2006/relationships/image" Target="../media/image25.png"/><Relationship Id="rId9" Type="http://schemas.openxmlformats.org/officeDocument/2006/relationships/image" Target="../media/image624.svg"/><Relationship Id="rId22" Type="http://schemas.openxmlformats.org/officeDocument/2006/relationships/image" Target="../media/image64.png"/><Relationship Id="rId27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5070" y="3496724"/>
            <a:ext cx="8576930" cy="12003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СРЕДНИЕ ПОТРЕБИТЕЛЬСКИЕ ЦЕНЫ И ИХ ИЗМЕНЕНИЯ НА ТОВАРЫ </a:t>
            </a:r>
            <a:r>
              <a:rPr lang="ru-RU" sz="2400" dirty="0"/>
              <a:t>ПО РЕСПУБЛИКЕ МОРДОВИЯ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749639"/>
            <a:ext cx="5565775" cy="400622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 состоянию на </a:t>
            </a:r>
            <a:r>
              <a:rPr lang="en-US" dirty="0" smtClean="0"/>
              <a:t>06</a:t>
            </a:r>
            <a:r>
              <a:rPr lang="ru-RU" dirty="0" smtClean="0"/>
              <a:t>.0</a:t>
            </a:r>
            <a:r>
              <a:rPr lang="en-US" dirty="0" smtClean="0"/>
              <a:t>5</a:t>
            </a:r>
            <a:r>
              <a:rPr lang="ru-RU" dirty="0" smtClean="0"/>
              <a:t>.2022г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8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1" y="5855709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592902" y="177800"/>
            <a:ext cx="10250473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448" y="623963"/>
            <a:ext cx="9733086" cy="71754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200" dirty="0" smtClean="0"/>
              <a:t>СРЕДНИЕ ЦЕНЫ НА ОСНОВНЫЕ НЕПРОДОВОЛЬСТВЕННЫЕ ТОВАРЫ ПО РЕСПУБЛИКЕ МОРДОВИЯ</a:t>
            </a:r>
          </a:p>
        </p:txBody>
      </p:sp>
      <p:sp>
        <p:nvSpPr>
          <p:cNvPr id="65" name="Текст 3"/>
          <p:cNvSpPr txBox="1">
            <a:spLocks/>
          </p:cNvSpPr>
          <p:nvPr/>
        </p:nvSpPr>
        <p:spPr>
          <a:xfrm>
            <a:off x="1360760" y="1302465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ПО СОСТОЯНИЮ НА </a:t>
            </a:r>
            <a:r>
              <a:rPr lang="ru-RU" sz="1600" dirty="0" smtClean="0"/>
              <a:t>06.05.2022г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6" name="Овал 55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3468" y="162197"/>
            <a:ext cx="914400" cy="30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Нижний колонтитул 8"/>
          <p:cNvSpPr txBox="1">
            <a:spLocks/>
          </p:cNvSpPr>
          <p:nvPr/>
        </p:nvSpPr>
        <p:spPr>
          <a:xfrm>
            <a:off x="71434" y="49478"/>
            <a:ext cx="1521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МОРДОВИЯСТАТ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358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53593" y="3377670"/>
            <a:ext cx="2028119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Электропылесос напольный, </a:t>
            </a:r>
            <a:r>
              <a:rPr lang="ru-RU" sz="1050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02313" y="5040969"/>
            <a:ext cx="10454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Телевизор, </a:t>
            </a:r>
            <a:r>
              <a:rPr lang="ru-RU" sz="1050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07340" y="2373343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7 043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,76</a:t>
            </a:r>
            <a:endParaRPr lang="ru-RU" sz="36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29277" y="4221839"/>
            <a:ext cx="1915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682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,42</a:t>
            </a:r>
            <a:endParaRPr lang="ru-RU" sz="36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238717" y="3824042"/>
            <a:ext cx="1011815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Смартфон, </a:t>
            </a:r>
            <a:r>
              <a:rPr lang="ru-RU" sz="1050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230839" y="3133464"/>
            <a:ext cx="1915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,82</a:t>
            </a:r>
            <a:endParaRPr lang="ru-RU" sz="36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/>
          <p:cNvCxnSpPr>
            <a:cxnSpLocks/>
          </p:cNvCxnSpPr>
          <p:nvPr/>
        </p:nvCxnSpPr>
        <p:spPr>
          <a:xfrm>
            <a:off x="1592902" y="3641284"/>
            <a:ext cx="405645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cxnSpLocks/>
          </p:cNvCxnSpPr>
          <p:nvPr/>
        </p:nvCxnSpPr>
        <p:spPr>
          <a:xfrm>
            <a:off x="1584025" y="5379240"/>
            <a:ext cx="426116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cxnSpLocks/>
          </p:cNvCxnSpPr>
          <p:nvPr/>
        </p:nvCxnSpPr>
        <p:spPr>
          <a:xfrm>
            <a:off x="7313462" y="4221839"/>
            <a:ext cx="416970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17515" y="2696508"/>
            <a:ext cx="180226" cy="18000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97741" y="4604075"/>
            <a:ext cx="180226" cy="180000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46749" y="3742162"/>
            <a:ext cx="180226" cy="18000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EFC63D07-B971-4DCD-9BFB-734FC84323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6776" y="665989"/>
            <a:ext cx="752310" cy="75231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3F67427A-16B3-47F8-9BC0-F54E540CEE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487533" y="1955624"/>
            <a:ext cx="1387216" cy="138721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A179F79D-78AB-4E5C-8404-EE413FA4E82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1592902" y="3832162"/>
            <a:ext cx="1176479" cy="117647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57B8F109-0BE8-452D-8146-F6A2AC27280B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110285" y="2743331"/>
            <a:ext cx="1268678" cy="1268678"/>
          </a:xfrm>
          <a:prstGeom prst="rect">
            <a:avLst/>
          </a:prstGeom>
        </p:spPr>
      </p:pic>
      <p:sp>
        <p:nvSpPr>
          <p:cNvPr id="39" name="Равнобедренный треугольник 38"/>
          <p:cNvSpPr/>
          <p:nvPr/>
        </p:nvSpPr>
        <p:spPr>
          <a:xfrm>
            <a:off x="3360774" y="2696508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>
            <a:off x="3334937" y="4493849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>
            <a:extLst>
              <a:ext uri="{FF2B5EF4-FFF2-40B4-BE49-F238E27FC236}">
                <a16:creationId xmlns:a16="http://schemas.microsoft.com/office/drawing/2014/main" xmlns="" id="{8E0453DA-D6CC-40CE-A8F1-66C9FCB28529}"/>
              </a:ext>
            </a:extLst>
          </p:cNvPr>
          <p:cNvSpPr/>
          <p:nvPr/>
        </p:nvSpPr>
        <p:spPr>
          <a:xfrm rot="10800000">
            <a:off x="8711106" y="3445289"/>
            <a:ext cx="520712" cy="221519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12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1" y="5855709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592902" y="177800"/>
            <a:ext cx="10250473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448" y="623963"/>
            <a:ext cx="9733086" cy="71754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200" dirty="0" smtClean="0"/>
              <a:t>СРЕДНИЕ ЦЕНЫ НА ОСНОВНЫЕ НЕПРОДОВОЛЬСТВЕННЫЕ ТОВАРЫ ПО РЕСПУБЛИКЕ МОРДОВИЯ</a:t>
            </a:r>
          </a:p>
        </p:txBody>
      </p:sp>
      <p:sp>
        <p:nvSpPr>
          <p:cNvPr id="65" name="Текст 3"/>
          <p:cNvSpPr txBox="1">
            <a:spLocks/>
          </p:cNvSpPr>
          <p:nvPr/>
        </p:nvSpPr>
        <p:spPr>
          <a:xfrm>
            <a:off x="1360760" y="1302465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ПО СОСТОЯНИЮ НА </a:t>
            </a:r>
            <a:r>
              <a:rPr lang="ru-RU" sz="1600" dirty="0" smtClean="0"/>
              <a:t>06.05.2022г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6" name="Овал 55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3468" y="162197"/>
            <a:ext cx="914400" cy="30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Нижний колонтитул 8"/>
          <p:cNvSpPr txBox="1">
            <a:spLocks/>
          </p:cNvSpPr>
          <p:nvPr/>
        </p:nvSpPr>
        <p:spPr>
          <a:xfrm>
            <a:off x="71434" y="49478"/>
            <a:ext cx="1521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МОРДОВИЯСТАТ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358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79435" y="3261648"/>
            <a:ext cx="2930610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Легковой автомобиль отечественный новый, </a:t>
            </a:r>
            <a:r>
              <a:rPr lang="ru-RU" sz="1050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57160" y="4730741"/>
            <a:ext cx="31694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Легковой автомобиль иностранной марки новый, </a:t>
            </a:r>
            <a:r>
              <a:rPr lang="ru-RU" sz="1050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70581" y="2290610"/>
            <a:ext cx="2146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922 119</a:t>
            </a:r>
            <a:r>
              <a:rPr lang="ru-RU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,60</a:t>
            </a:r>
            <a:endParaRPr lang="ru-RU" sz="36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40631" y="3898673"/>
            <a:ext cx="255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en-US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,62</a:t>
            </a:r>
            <a:endParaRPr lang="ru-RU" sz="36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313462" y="2405788"/>
            <a:ext cx="2412840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Бензин автомобильный марки АИ-92, л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128521" y="1686428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/>
          <p:cNvCxnSpPr>
            <a:cxnSpLocks/>
          </p:cNvCxnSpPr>
          <p:nvPr/>
        </p:nvCxnSpPr>
        <p:spPr>
          <a:xfrm>
            <a:off x="1592902" y="3641284"/>
            <a:ext cx="405645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cxnSpLocks/>
          </p:cNvCxnSpPr>
          <p:nvPr/>
        </p:nvCxnSpPr>
        <p:spPr>
          <a:xfrm>
            <a:off x="1639657" y="5074003"/>
            <a:ext cx="426116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cxnSpLocks/>
          </p:cNvCxnSpPr>
          <p:nvPr/>
        </p:nvCxnSpPr>
        <p:spPr>
          <a:xfrm>
            <a:off x="7313462" y="2678284"/>
            <a:ext cx="416970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17515" y="2594796"/>
            <a:ext cx="180226" cy="18000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10705" y="4205690"/>
            <a:ext cx="180226" cy="180000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76895" y="1919594"/>
            <a:ext cx="180226" cy="18000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EFC63D07-B971-4DCD-9BFB-734FC84323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6776" y="665989"/>
            <a:ext cx="752310" cy="75231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D5F2A063-F9DC-4116-948D-02FEC8C7BE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74143" y="1401233"/>
            <a:ext cx="1276852" cy="110114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2A0F583F-F5A8-4969-82F7-E1D8E9C253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429210" y="2178145"/>
            <a:ext cx="1171794" cy="117179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93008549-905F-4DAE-8526-488F89D66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429210" y="3752609"/>
            <a:ext cx="1105090" cy="110509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0F11D008-BC23-41ED-A6F1-C94E2B83376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04649" y="2524666"/>
            <a:ext cx="1278186" cy="1082158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7327507" y="3424369"/>
            <a:ext cx="2412840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Бензин автомобильный марки АИ-95, л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187242" y="3781157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ru-RU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,67</a:t>
            </a:r>
            <a:endParaRPr lang="ru-RU" sz="36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>
            <a:cxnSpLocks/>
          </p:cNvCxnSpPr>
          <p:nvPr/>
        </p:nvCxnSpPr>
        <p:spPr>
          <a:xfrm>
            <a:off x="7351384" y="3752609"/>
            <a:ext cx="416970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267008" y="3054285"/>
            <a:ext cx="180226" cy="180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FD815F30-4B86-43D5-A885-75874C19848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40131" y="3577717"/>
            <a:ext cx="1255890" cy="1053212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10199126" y="2821119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ru-RU" sz="36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267008" y="4042430"/>
            <a:ext cx="180226" cy="180000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7440330" y="4499133"/>
            <a:ext cx="2412840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Бензин автомобильный марки АИ-98, л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Прямая соединительная линия 59"/>
          <p:cNvCxnSpPr>
            <a:cxnSpLocks/>
          </p:cNvCxnSpPr>
          <p:nvPr/>
        </p:nvCxnSpPr>
        <p:spPr>
          <a:xfrm>
            <a:off x="7327507" y="4857699"/>
            <a:ext cx="416970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FE5FE236-6A7F-46FF-A5B2-37FB92E1BF1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67140" y="4730741"/>
            <a:ext cx="1183855" cy="984627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7440330" y="5477611"/>
            <a:ext cx="1433406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Дизельное топливо, л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0187241" y="4994800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ru-RU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,59</a:t>
            </a:r>
            <a:endParaRPr lang="ru-RU" sz="36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32708" y="5223054"/>
            <a:ext cx="180226" cy="180000"/>
          </a:xfrm>
          <a:prstGeom prst="rect">
            <a:avLst/>
          </a:prstGeom>
        </p:spPr>
      </p:pic>
      <p:sp>
        <p:nvSpPr>
          <p:cNvPr id="49" name="Равнобедренный треугольник 48">
            <a:extLst>
              <a:ext uri="{FF2B5EF4-FFF2-40B4-BE49-F238E27FC236}">
                <a16:creationId xmlns:a16="http://schemas.microsoft.com/office/drawing/2014/main" xmlns="" id="{8E0453DA-D6CC-40CE-A8F1-66C9FCB28529}"/>
              </a:ext>
            </a:extLst>
          </p:cNvPr>
          <p:cNvSpPr/>
          <p:nvPr/>
        </p:nvSpPr>
        <p:spPr>
          <a:xfrm rot="10800000">
            <a:off x="2621176" y="4305154"/>
            <a:ext cx="520712" cy="221519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1" y="5855709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555032" y="177800"/>
            <a:ext cx="10288343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448" y="623963"/>
            <a:ext cx="9733086" cy="71754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200" dirty="0"/>
              <a:t>ИЗМЕНЕНИЕ ЦЕН НА ПРОДОВОЛЬСТВЕННЫЕ ТОВАРЫ ПО РЕСПУБЛИКЕ МОРДОВИЯ</a:t>
            </a:r>
          </a:p>
        </p:txBody>
      </p:sp>
      <p:sp>
        <p:nvSpPr>
          <p:cNvPr id="65" name="Текст 3"/>
          <p:cNvSpPr txBox="1">
            <a:spLocks/>
          </p:cNvSpPr>
          <p:nvPr/>
        </p:nvSpPr>
        <p:spPr>
          <a:xfrm>
            <a:off x="1360760" y="1302465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ПО СОСТОЯНИЮ НА </a:t>
            </a:r>
            <a:r>
              <a:rPr lang="ru-RU" sz="1600" dirty="0" smtClean="0"/>
              <a:t>06.05.2022г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6" name="Овал 55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1226019" y="2616563"/>
            <a:ext cx="394869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1297868" y="3321973"/>
            <a:ext cx="398692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cxnSpLocks/>
          </p:cNvCxnSpPr>
          <p:nvPr/>
        </p:nvCxnSpPr>
        <p:spPr>
          <a:xfrm flipV="1">
            <a:off x="1156775" y="4133090"/>
            <a:ext cx="3963224" cy="1507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V="1">
            <a:off x="1169239" y="5720237"/>
            <a:ext cx="3970515" cy="3476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рямоугольник 133"/>
          <p:cNvSpPr/>
          <p:nvPr/>
        </p:nvSpPr>
        <p:spPr>
          <a:xfrm>
            <a:off x="3988712" y="1957220"/>
            <a:ext cx="1314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 </a:t>
            </a: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xmlns="" id="{A251123F-8F0B-4248-8444-44D625CB3176}"/>
              </a:ext>
            </a:extLst>
          </p:cNvPr>
          <p:cNvCxnSpPr/>
          <p:nvPr/>
        </p:nvCxnSpPr>
        <p:spPr>
          <a:xfrm flipV="1">
            <a:off x="1205405" y="4994288"/>
            <a:ext cx="3903014" cy="3745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89EB39C9-F9B4-4784-B62A-6D7ED3F7C55C}"/>
              </a:ext>
            </a:extLst>
          </p:cNvPr>
          <p:cNvSpPr/>
          <p:nvPr/>
        </p:nvSpPr>
        <p:spPr>
          <a:xfrm>
            <a:off x="10126052" y="5833796"/>
            <a:ext cx="114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1970D741-09AE-4FAF-B2A6-56A69049F9E5}"/>
              </a:ext>
            </a:extLst>
          </p:cNvPr>
          <p:cNvSpPr/>
          <p:nvPr/>
        </p:nvSpPr>
        <p:spPr>
          <a:xfrm>
            <a:off x="3922844" y="2675148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 </a:t>
            </a: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FB092CF5-AB39-479B-A496-34E35AC44521}"/>
              </a:ext>
            </a:extLst>
          </p:cNvPr>
          <p:cNvSpPr/>
          <p:nvPr/>
        </p:nvSpPr>
        <p:spPr>
          <a:xfrm>
            <a:off x="3851377" y="4285936"/>
            <a:ext cx="144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102,7 %</a:t>
            </a:r>
            <a:endParaRPr lang="ru-RU" sz="24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FB092CF5-AB39-479B-A496-34E35AC44521}"/>
              </a:ext>
            </a:extLst>
          </p:cNvPr>
          <p:cNvSpPr/>
          <p:nvPr/>
        </p:nvSpPr>
        <p:spPr>
          <a:xfrm>
            <a:off x="3970009" y="3492144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102,9 </a:t>
            </a: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83D666FE-EEB3-4739-959C-4E32A6D02893}"/>
              </a:ext>
            </a:extLst>
          </p:cNvPr>
          <p:cNvSpPr/>
          <p:nvPr/>
        </p:nvSpPr>
        <p:spPr>
          <a:xfrm>
            <a:off x="3986474" y="5088403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101,6 </a:t>
            </a: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53BBCCB-2C66-4057-9C39-69C647BED8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81563" y="711087"/>
            <a:ext cx="630425" cy="6304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3468" y="162197"/>
            <a:ext cx="914400" cy="30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Нижний колонтитул 8"/>
          <p:cNvSpPr txBox="1">
            <a:spLocks/>
          </p:cNvSpPr>
          <p:nvPr/>
        </p:nvSpPr>
        <p:spPr>
          <a:xfrm>
            <a:off x="71433" y="49478"/>
            <a:ext cx="1573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МОРДОВИЯСТАТ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358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83D666FE-EEB3-4739-959C-4E32A6D02893}"/>
              </a:ext>
            </a:extLst>
          </p:cNvPr>
          <p:cNvSpPr/>
          <p:nvPr/>
        </p:nvSpPr>
        <p:spPr>
          <a:xfrm>
            <a:off x="3986474" y="5897890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101,6 </a:t>
            </a: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1156775" y="6587094"/>
            <a:ext cx="3963224" cy="1502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78DB93EA-0BC0-4653-923B-7D1AB0AEEB43}"/>
              </a:ext>
            </a:extLst>
          </p:cNvPr>
          <p:cNvCxnSpPr/>
          <p:nvPr/>
        </p:nvCxnSpPr>
        <p:spPr>
          <a:xfrm flipV="1">
            <a:off x="6952287" y="2626705"/>
            <a:ext cx="3940934" cy="1014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89EB39C9-F9B4-4784-B62A-6D7ED3F7C55C}"/>
              </a:ext>
            </a:extLst>
          </p:cNvPr>
          <p:cNvSpPr/>
          <p:nvPr/>
        </p:nvSpPr>
        <p:spPr>
          <a:xfrm>
            <a:off x="10140918" y="4185977"/>
            <a:ext cx="114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89EB39C9-F9B4-4784-B62A-6D7ED3F7C55C}"/>
              </a:ext>
            </a:extLst>
          </p:cNvPr>
          <p:cNvSpPr/>
          <p:nvPr/>
        </p:nvSpPr>
        <p:spPr>
          <a:xfrm>
            <a:off x="10140918" y="3406983"/>
            <a:ext cx="114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xmlns="" id="{78DB93EA-0BC0-4653-923B-7D1AB0AEEB43}"/>
              </a:ext>
            </a:extLst>
          </p:cNvPr>
          <p:cNvCxnSpPr/>
          <p:nvPr/>
        </p:nvCxnSpPr>
        <p:spPr>
          <a:xfrm flipV="1">
            <a:off x="7127517" y="3273044"/>
            <a:ext cx="4092745" cy="2161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89EB39C9-F9B4-4784-B62A-6D7ED3F7C55C}"/>
              </a:ext>
            </a:extLst>
          </p:cNvPr>
          <p:cNvSpPr/>
          <p:nvPr/>
        </p:nvSpPr>
        <p:spPr>
          <a:xfrm>
            <a:off x="10119480" y="2669105"/>
            <a:ext cx="114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97,</a:t>
            </a:r>
            <a:r>
              <a:rPr lang="en-US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89EB39C9-F9B4-4784-B62A-6D7ED3F7C55C}"/>
              </a:ext>
            </a:extLst>
          </p:cNvPr>
          <p:cNvSpPr/>
          <p:nvPr/>
        </p:nvSpPr>
        <p:spPr>
          <a:xfrm>
            <a:off x="10048950" y="2114052"/>
            <a:ext cx="1128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xmlns="" id="{78DB93EA-0BC0-4653-923B-7D1AB0AEEB43}"/>
              </a:ext>
            </a:extLst>
          </p:cNvPr>
          <p:cNvCxnSpPr/>
          <p:nvPr/>
        </p:nvCxnSpPr>
        <p:spPr>
          <a:xfrm flipV="1">
            <a:off x="7035939" y="4002367"/>
            <a:ext cx="4087355" cy="3699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xmlns="" id="{78DB93EA-0BC0-4653-923B-7D1AB0AEEB43}"/>
              </a:ext>
            </a:extLst>
          </p:cNvPr>
          <p:cNvCxnSpPr/>
          <p:nvPr/>
        </p:nvCxnSpPr>
        <p:spPr>
          <a:xfrm flipV="1">
            <a:off x="7080958" y="4994288"/>
            <a:ext cx="3843948" cy="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xmlns="" id="{78DB93EA-0BC0-4653-923B-7D1AB0AEEB43}"/>
              </a:ext>
            </a:extLst>
          </p:cNvPr>
          <p:cNvCxnSpPr/>
          <p:nvPr/>
        </p:nvCxnSpPr>
        <p:spPr>
          <a:xfrm flipV="1">
            <a:off x="7052133" y="6561361"/>
            <a:ext cx="4168129" cy="1323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682827" y="1637168"/>
            <a:ext cx="3305107" cy="2492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повысились</a:t>
            </a:r>
            <a:endParaRPr lang="ru-RU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392576" y="1637168"/>
            <a:ext cx="3305107" cy="2492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снизились</a:t>
            </a:r>
            <a:endParaRPr lang="ru-RU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171352" y="2996045"/>
            <a:ext cx="221536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spc="-50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64AF1950-A8C3-4010-B469-2A1B7BAA75A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7035939" y="4905950"/>
            <a:ext cx="729974" cy="625643"/>
          </a:xfrm>
          <a:prstGeom prst="rect">
            <a:avLst/>
          </a:prstGeom>
        </p:spPr>
      </p:pic>
      <p:sp>
        <p:nvSpPr>
          <p:cNvPr id="67" name="Прямоугольник 66"/>
          <p:cNvSpPr/>
          <p:nvPr/>
        </p:nvSpPr>
        <p:spPr>
          <a:xfrm>
            <a:off x="7052133" y="5531593"/>
            <a:ext cx="21034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Капуста белокочанная свежая 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7D77988B-C2FD-4465-9228-6979CA0C4634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7011744" y="1800996"/>
            <a:ext cx="690206" cy="690206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6912075" y="2385882"/>
            <a:ext cx="1317990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Свекла столовая,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7094358" y="5787826"/>
            <a:ext cx="402893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xmlns="" id="{89EB39C9-F9B4-4784-B62A-6D7ED3F7C55C}"/>
              </a:ext>
            </a:extLst>
          </p:cNvPr>
          <p:cNvSpPr/>
          <p:nvPr/>
        </p:nvSpPr>
        <p:spPr>
          <a:xfrm>
            <a:off x="10140918" y="5083812"/>
            <a:ext cx="114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B03B554C-149E-466A-AB74-5D80F1BE3A09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7052133" y="3189586"/>
            <a:ext cx="670345" cy="499665"/>
          </a:xfrm>
          <a:prstGeom prst="rect">
            <a:avLst/>
          </a:prstGeom>
        </p:spPr>
      </p:pic>
      <p:sp>
        <p:nvSpPr>
          <p:cNvPr id="99" name="Прямоугольник 98"/>
          <p:cNvSpPr/>
          <p:nvPr/>
        </p:nvSpPr>
        <p:spPr>
          <a:xfrm>
            <a:off x="7060152" y="3761185"/>
            <a:ext cx="1220206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Огурцы свежие,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176E893-C81B-4629-99D8-7A78A414BA3E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143161" y="3953809"/>
            <a:ext cx="635139" cy="635139"/>
          </a:xfrm>
          <a:prstGeom prst="rect">
            <a:avLst/>
          </a:prstGeom>
        </p:spPr>
      </p:pic>
      <p:sp>
        <p:nvSpPr>
          <p:cNvPr id="108" name="Прямоугольник 107"/>
          <p:cNvSpPr/>
          <p:nvPr/>
        </p:nvSpPr>
        <p:spPr>
          <a:xfrm>
            <a:off x="1209060" y="4719802"/>
            <a:ext cx="93326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Маргарин, кг 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F365D552-B9EE-6A40-8146-FA3AD14CF17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061271" y="5714343"/>
            <a:ext cx="684774" cy="684774"/>
          </a:xfrm>
          <a:prstGeom prst="rect">
            <a:avLst/>
          </a:prstGeom>
        </p:spPr>
      </p:pic>
      <p:sp>
        <p:nvSpPr>
          <p:cNvPr id="128" name="Прямоугольник 127"/>
          <p:cNvSpPr/>
          <p:nvPr/>
        </p:nvSpPr>
        <p:spPr>
          <a:xfrm>
            <a:off x="7052133" y="6295461"/>
            <a:ext cx="1407758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Яйца куриные, 10 шт.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B2A91170-C955-4E28-BE05-BC1F0DAC9F70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215623" y="1752745"/>
            <a:ext cx="592140" cy="592140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1187280" y="2398851"/>
            <a:ext cx="1883849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Соль поваренная пищевая,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6091E814-7D54-4204-8AFC-B9B3BD80BDFD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1240500" y="2560458"/>
            <a:ext cx="601198" cy="601198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1297868" y="3071758"/>
            <a:ext cx="833883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Печенье,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5885C0F6-BA2E-4DF6-B5A6-8877740DD164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6"/>
              </a:ext>
            </a:extLst>
          </a:blip>
          <a:stretch>
            <a:fillRect/>
          </a:stretch>
        </p:blipFill>
        <p:spPr>
          <a:xfrm>
            <a:off x="1090316" y="3198041"/>
            <a:ext cx="624494" cy="624494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1165450" y="3868648"/>
            <a:ext cx="2990628" cy="237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Бананы, кг 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D924608B-95E6-4AC3-A054-79C5F4793E8A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6"/>
              </a:ext>
            </a:extLst>
          </a:blip>
          <a:stretch>
            <a:fillRect/>
          </a:stretch>
        </p:blipFill>
        <p:spPr>
          <a:xfrm>
            <a:off x="1090316" y="4913944"/>
            <a:ext cx="675641" cy="675641"/>
          </a:xfrm>
          <a:prstGeom prst="rect">
            <a:avLst/>
          </a:prstGeom>
        </p:spPr>
      </p:pic>
      <p:sp>
        <p:nvSpPr>
          <p:cNvPr id="84" name="Прямоугольник 83"/>
          <p:cNvSpPr/>
          <p:nvPr/>
        </p:nvSpPr>
        <p:spPr>
          <a:xfrm>
            <a:off x="1156775" y="5494934"/>
            <a:ext cx="1298753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Мука пшеничная,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68C264F8-CBE9-4F3B-887F-84AADD2ED74E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9"/>
              </a:ext>
            </a:extLst>
          </a:blip>
          <a:stretch>
            <a:fillRect/>
          </a:stretch>
        </p:blipFill>
        <p:spPr>
          <a:xfrm>
            <a:off x="1111988" y="5707165"/>
            <a:ext cx="666312" cy="529145"/>
          </a:xfrm>
          <a:prstGeom prst="rect">
            <a:avLst/>
          </a:prstGeom>
        </p:spPr>
      </p:pic>
      <p:sp>
        <p:nvSpPr>
          <p:cNvPr id="88" name="Прямоугольник 87"/>
          <p:cNvSpPr/>
          <p:nvPr/>
        </p:nvSpPr>
        <p:spPr>
          <a:xfrm>
            <a:off x="1156775" y="6323604"/>
            <a:ext cx="1402948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Помидоры свежие,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539BF50D-5DCC-4190-9B7A-C3FBDB2582B8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061271" y="2554834"/>
            <a:ext cx="606822" cy="606822"/>
          </a:xfrm>
          <a:prstGeom prst="rect">
            <a:avLst/>
          </a:prstGeom>
        </p:spPr>
      </p:pic>
      <p:sp>
        <p:nvSpPr>
          <p:cNvPr id="95" name="Прямоугольник 94"/>
          <p:cNvSpPr/>
          <p:nvPr/>
        </p:nvSpPr>
        <p:spPr>
          <a:xfrm>
            <a:off x="7024381" y="3076650"/>
            <a:ext cx="1024639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Вермишель,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476F5FB7-2A2F-4915-9857-08C86C3A21EF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7024381" y="3946447"/>
            <a:ext cx="795765" cy="706091"/>
          </a:xfrm>
          <a:prstGeom prst="rect">
            <a:avLst/>
          </a:prstGeom>
        </p:spPr>
      </p:pic>
      <p:sp>
        <p:nvSpPr>
          <p:cNvPr id="100" name="Прямоугольник 99"/>
          <p:cNvSpPr/>
          <p:nvPr/>
        </p:nvSpPr>
        <p:spPr>
          <a:xfrm>
            <a:off x="7102839" y="4719802"/>
            <a:ext cx="876219" cy="237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Творог,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29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1" y="5855709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657274" y="177800"/>
            <a:ext cx="10186102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448" y="623963"/>
            <a:ext cx="9765750" cy="96180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200" dirty="0" smtClean="0"/>
              <a:t>СРЕДНИЕ ЦЕНЫ НА ОСНОВНЫЕ  ПРОДОВОЛЬСТВЕННЫЕ ТОВАРЫ ПО РЕСПУБЛИКЕ МОРДОВИЯ</a:t>
            </a:r>
          </a:p>
        </p:txBody>
      </p:sp>
      <p:sp>
        <p:nvSpPr>
          <p:cNvPr id="65" name="Текст 3"/>
          <p:cNvSpPr txBox="1">
            <a:spLocks/>
          </p:cNvSpPr>
          <p:nvPr/>
        </p:nvSpPr>
        <p:spPr>
          <a:xfrm>
            <a:off x="1360760" y="1302465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ПО СОСТОЯНИЮ НА </a:t>
            </a:r>
            <a:r>
              <a:rPr lang="ru-RU" sz="1600" dirty="0" smtClean="0"/>
              <a:t>06.05.2022г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6" name="Овал 55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53BBCCB-2C66-4057-9C39-69C647BED8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81563" y="711087"/>
            <a:ext cx="630425" cy="6304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3468" y="162197"/>
            <a:ext cx="914400" cy="30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Нижний колонтитул 8"/>
          <p:cNvSpPr txBox="1">
            <a:spLocks/>
          </p:cNvSpPr>
          <p:nvPr/>
        </p:nvSpPr>
        <p:spPr>
          <a:xfrm>
            <a:off x="71433" y="49478"/>
            <a:ext cx="1585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МОРДОВИЯСТАТ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358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41427A40-99A9-4740-83E8-5BEB453A092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767081" y="1881072"/>
            <a:ext cx="912691" cy="912691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715514" y="2660584"/>
            <a:ext cx="2367956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Говядина (кроме бескостного мяса),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15514" y="3869890"/>
            <a:ext cx="23230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Свинина (кроме бескостного мяса),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89263" y="2065704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,93</a:t>
            </a:r>
            <a:endParaRPr lang="ru-RU" sz="36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056051" y="3205630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282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,47</a:t>
            </a:r>
            <a:endParaRPr lang="ru-RU" sz="36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17846" y="2601796"/>
            <a:ext cx="1473480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Сосиски, сардельки,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484462" y="1947415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,74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F15CBDD-B826-42AF-9D54-3E6A13A510F4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739773" y="3082523"/>
            <a:ext cx="908362" cy="90836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E0BE4E6E-8AC2-4262-9751-914DC1468467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0"/>
              </a:ext>
            </a:extLst>
          </a:blip>
          <a:stretch>
            <a:fillRect/>
          </a:stretch>
        </p:blipFill>
        <p:spPr>
          <a:xfrm>
            <a:off x="6875748" y="1980238"/>
            <a:ext cx="940026" cy="81726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3330B5FC-76A7-4953-B539-71B15D7D8A7E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858299" y="2864279"/>
            <a:ext cx="1077466" cy="1077466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6871515" y="3674424"/>
            <a:ext cx="2744662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Колбаса </a:t>
            </a:r>
            <a:r>
              <a:rPr lang="ru-RU" sz="1050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полукопченая</a:t>
            </a: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варено-копченая,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B5021996-7B6B-4B20-AAC3-AF5F03AC82CA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6952209" y="4875951"/>
            <a:ext cx="983556" cy="860880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6999257" y="5625312"/>
            <a:ext cx="2244525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Рыба мороженая неразделанная,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586656" y="5090500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,86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774067" y="4744339"/>
            <a:ext cx="2424062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Баранина (кроме бескостного мяса),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056051" y="5013626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,04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/>
          <p:cNvCxnSpPr>
            <a:cxnSpLocks/>
          </p:cNvCxnSpPr>
          <p:nvPr/>
        </p:nvCxnSpPr>
        <p:spPr>
          <a:xfrm>
            <a:off x="1783109" y="3014019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cxnSpLocks/>
          </p:cNvCxnSpPr>
          <p:nvPr/>
        </p:nvCxnSpPr>
        <p:spPr>
          <a:xfrm>
            <a:off x="1791720" y="4142988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cxnSpLocks/>
          </p:cNvCxnSpPr>
          <p:nvPr/>
        </p:nvCxnSpPr>
        <p:spPr>
          <a:xfrm>
            <a:off x="1783109" y="4996032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cxnSpLocks/>
          </p:cNvCxnSpPr>
          <p:nvPr/>
        </p:nvCxnSpPr>
        <p:spPr>
          <a:xfrm>
            <a:off x="6875748" y="3874220"/>
            <a:ext cx="388342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cxnSpLocks/>
          </p:cNvCxnSpPr>
          <p:nvPr/>
        </p:nvCxnSpPr>
        <p:spPr>
          <a:xfrm>
            <a:off x="6973472" y="5974663"/>
            <a:ext cx="399932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cxnSpLocks/>
          </p:cNvCxnSpPr>
          <p:nvPr/>
        </p:nvCxnSpPr>
        <p:spPr>
          <a:xfrm>
            <a:off x="1767081" y="5939996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cxnSpLocks/>
          </p:cNvCxnSpPr>
          <p:nvPr/>
        </p:nvCxnSpPr>
        <p:spPr>
          <a:xfrm flipV="1">
            <a:off x="6921648" y="2839553"/>
            <a:ext cx="3939716" cy="2472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D6718A25-6225-447F-B5C4-4EFB7CBA30C8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657275" y="4875950"/>
            <a:ext cx="921685" cy="921685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4089263" y="4168514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3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,7</a:t>
            </a:r>
            <a:r>
              <a:rPr lang="en-US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9CCF5823-630C-4AB9-844D-802250530498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783109" y="4100728"/>
            <a:ext cx="670018" cy="670018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1829327" y="5617952"/>
            <a:ext cx="2254143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Куры охлажденные и мороженые,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457B7663-62C7-4521-B97E-AB53B6ECAC5E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815196" y="3851961"/>
            <a:ext cx="1061129" cy="1061129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6946790" y="4597257"/>
            <a:ext cx="1329210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Колбаса вареная,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9484462" y="2993483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,27</a:t>
            </a:r>
            <a:endParaRPr lang="ru-RU" sz="36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586656" y="3990885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371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,70</a:t>
            </a:r>
            <a:endParaRPr lang="ru-RU" sz="36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80"/>
          <p:cNvCxnSpPr>
            <a:cxnSpLocks/>
          </p:cNvCxnSpPr>
          <p:nvPr/>
        </p:nvCxnSpPr>
        <p:spPr>
          <a:xfrm flipV="1">
            <a:off x="6858299" y="4913090"/>
            <a:ext cx="4003065" cy="1334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61"/>
          <p:cNvPicPr>
            <a:picLocks noChangeAspect="1"/>
          </p:cNvPicPr>
          <p:nvPr/>
        </p:nvPicPr>
        <p:blipFill>
          <a:blip r:embed="rId6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09607" y="2337417"/>
            <a:ext cx="180226" cy="18000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6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64713" y="3538826"/>
            <a:ext cx="170983" cy="170768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6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18859" y="4491680"/>
            <a:ext cx="170983" cy="170768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6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04350" y="5379128"/>
            <a:ext cx="170983" cy="170768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6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67596" y="2267399"/>
            <a:ext cx="180226" cy="18000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6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8004" y="3365816"/>
            <a:ext cx="180226" cy="180000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57709" y="4331848"/>
            <a:ext cx="180226" cy="18000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6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27736" y="5412012"/>
            <a:ext cx="180226" cy="180000"/>
          </a:xfrm>
          <a:prstGeom prst="rect">
            <a:avLst/>
          </a:prstGeom>
        </p:spPr>
      </p:pic>
      <p:sp>
        <p:nvSpPr>
          <p:cNvPr id="96" name="Равнобедренный треугольник 95"/>
          <p:cNvSpPr/>
          <p:nvPr/>
        </p:nvSpPr>
        <p:spPr>
          <a:xfrm>
            <a:off x="8786524" y="5336792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Равнобедренный треугольник 88">
            <a:extLst>
              <a:ext uri="{FF2B5EF4-FFF2-40B4-BE49-F238E27FC236}">
                <a16:creationId xmlns:a16="http://schemas.microsoft.com/office/drawing/2014/main" xmlns="" id="{8E0453DA-D6CC-40CE-A8F1-66C9FCB28529}"/>
              </a:ext>
            </a:extLst>
          </p:cNvPr>
          <p:cNvSpPr/>
          <p:nvPr/>
        </p:nvSpPr>
        <p:spPr>
          <a:xfrm rot="10800000">
            <a:off x="3211803" y="2246639"/>
            <a:ext cx="520712" cy="221519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Равнобедренный треугольник 90"/>
          <p:cNvSpPr/>
          <p:nvPr/>
        </p:nvSpPr>
        <p:spPr>
          <a:xfrm>
            <a:off x="8654765" y="2267399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Равнобедренный треугольник 93">
            <a:extLst>
              <a:ext uri="{FF2B5EF4-FFF2-40B4-BE49-F238E27FC236}">
                <a16:creationId xmlns:a16="http://schemas.microsoft.com/office/drawing/2014/main" xmlns="" id="{8E0453DA-D6CC-40CE-A8F1-66C9FCB28529}"/>
              </a:ext>
            </a:extLst>
          </p:cNvPr>
          <p:cNvSpPr/>
          <p:nvPr/>
        </p:nvSpPr>
        <p:spPr>
          <a:xfrm rot="10800000">
            <a:off x="8763832" y="4336394"/>
            <a:ext cx="520712" cy="221519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Равнобедренный треугольник 76">
            <a:extLst>
              <a:ext uri="{FF2B5EF4-FFF2-40B4-BE49-F238E27FC236}">
                <a16:creationId xmlns:a16="http://schemas.microsoft.com/office/drawing/2014/main" xmlns="" id="{8E0453DA-D6CC-40CE-A8F1-66C9FCB28529}"/>
              </a:ext>
            </a:extLst>
          </p:cNvPr>
          <p:cNvSpPr/>
          <p:nvPr/>
        </p:nvSpPr>
        <p:spPr>
          <a:xfrm rot="10800000">
            <a:off x="3162917" y="3474943"/>
            <a:ext cx="520712" cy="221519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Равнобедренный треугольник 78"/>
          <p:cNvSpPr/>
          <p:nvPr/>
        </p:nvSpPr>
        <p:spPr>
          <a:xfrm>
            <a:off x="3211802" y="5268368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Равнобедренный треугольник 92"/>
          <p:cNvSpPr/>
          <p:nvPr/>
        </p:nvSpPr>
        <p:spPr>
          <a:xfrm>
            <a:off x="8696875" y="3292252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22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0FC67A13-3ACD-47EF-AF47-8E58E81017C4}"/>
              </a:ext>
            </a:extLst>
          </p:cNvPr>
          <p:cNvSpPr/>
          <p:nvPr/>
        </p:nvSpPr>
        <p:spPr>
          <a:xfrm>
            <a:off x="4013361" y="2886550"/>
            <a:ext cx="1504505" cy="753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1" y="5855709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510284" y="177800"/>
            <a:ext cx="10333092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448" y="623963"/>
            <a:ext cx="9733086" cy="71754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200" dirty="0" smtClean="0"/>
              <a:t>СРЕДНИЕ ЦЕНЫ НА ОСНОВНЫЕ ПРОДОВОЛЬСТВЕННЫЕ ТОВАРЫ ПО РЕСПУБЛИКЕ МОРДОВИЯ</a:t>
            </a:r>
          </a:p>
        </p:txBody>
      </p:sp>
      <p:sp>
        <p:nvSpPr>
          <p:cNvPr id="65" name="Текст 3"/>
          <p:cNvSpPr txBox="1">
            <a:spLocks/>
          </p:cNvSpPr>
          <p:nvPr/>
        </p:nvSpPr>
        <p:spPr>
          <a:xfrm>
            <a:off x="1360760" y="1302465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ПО СОСТОЯНИЮ НА </a:t>
            </a:r>
            <a:r>
              <a:rPr lang="ru-RU" sz="1600" dirty="0" smtClean="0"/>
              <a:t>06.05.2022г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6" name="Овал 55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53BBCCB-2C66-4057-9C39-69C647BED8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81563" y="711087"/>
            <a:ext cx="630425" cy="6304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3468" y="162197"/>
            <a:ext cx="914400" cy="30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Нижний колонтитул 8"/>
          <p:cNvSpPr txBox="1">
            <a:spLocks/>
          </p:cNvSpPr>
          <p:nvPr/>
        </p:nvSpPr>
        <p:spPr>
          <a:xfrm>
            <a:off x="71433" y="49478"/>
            <a:ext cx="1568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МОРДОВИЯСТАТ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358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34232" y="3338828"/>
            <a:ext cx="1563248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Масло </a:t>
            </a:r>
            <a:r>
              <a:rPr lang="ru-RU" sz="105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подсолнечное, </a:t>
            </a: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21646" y="4221967"/>
            <a:ext cx="93326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Маргарин, кг 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81581" y="2917831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,40</a:t>
            </a:r>
            <a:endParaRPr lang="ru-RU" sz="36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77972" y="3664530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,38</a:t>
            </a:r>
            <a:endParaRPr lang="ru-RU" sz="36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40527" y="2500362"/>
            <a:ext cx="3259226" cy="383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Молоко питьевое цельное пастеризованное 2,5-3,2 %</a:t>
            </a:r>
          </a:p>
          <a:p>
            <a:pPr>
              <a:lnSpc>
                <a:spcPct val="90000"/>
              </a:lnSpc>
            </a:pPr>
            <a:r>
              <a:rPr lang="ru-RU" sz="105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ирности, л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600368" y="1854543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,60</a:t>
            </a:r>
            <a:endParaRPr lang="ru-RU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044314" y="3331302"/>
            <a:ext cx="3265638" cy="383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Молоко питьевое цельное </a:t>
            </a: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стерилизованное </a:t>
            </a:r>
            <a:r>
              <a:rPr lang="ru-RU" sz="105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2,5-3,2 %</a:t>
            </a:r>
          </a:p>
          <a:p>
            <a:pPr>
              <a:lnSpc>
                <a:spcPct val="90000"/>
              </a:lnSpc>
            </a:pPr>
            <a:r>
              <a:rPr lang="ru-RU" sz="105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ирности, л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711499" y="2840205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,14</a:t>
            </a:r>
            <a:endParaRPr lang="ru-RU" sz="36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111620" y="4213307"/>
            <a:ext cx="848309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Сметана,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562399" y="3828304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,41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639621" y="2621335"/>
            <a:ext cx="1330814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Масло сливочное, л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87907" y="2088683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,16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/>
          <p:cNvCxnSpPr>
            <a:cxnSpLocks/>
          </p:cNvCxnSpPr>
          <p:nvPr/>
        </p:nvCxnSpPr>
        <p:spPr>
          <a:xfrm>
            <a:off x="1554615" y="3617715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cxnSpLocks/>
          </p:cNvCxnSpPr>
          <p:nvPr/>
        </p:nvCxnSpPr>
        <p:spPr>
          <a:xfrm flipV="1">
            <a:off x="1510284" y="4466548"/>
            <a:ext cx="3912321" cy="2021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cxnSpLocks/>
          </p:cNvCxnSpPr>
          <p:nvPr/>
        </p:nvCxnSpPr>
        <p:spPr>
          <a:xfrm>
            <a:off x="1411124" y="5476519"/>
            <a:ext cx="389648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cxnSpLocks/>
          </p:cNvCxnSpPr>
          <p:nvPr/>
        </p:nvCxnSpPr>
        <p:spPr>
          <a:xfrm>
            <a:off x="7021726" y="3714484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cxnSpLocks/>
          </p:cNvCxnSpPr>
          <p:nvPr/>
        </p:nvCxnSpPr>
        <p:spPr>
          <a:xfrm>
            <a:off x="7113938" y="4431365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cxnSpLocks/>
          </p:cNvCxnSpPr>
          <p:nvPr/>
        </p:nvCxnSpPr>
        <p:spPr>
          <a:xfrm>
            <a:off x="1564661" y="2864279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88EB3351-3F4A-4C3F-BB05-78FE7CB6D80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510284" y="2067587"/>
            <a:ext cx="964917" cy="76079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1176E893-C81B-4629-99D8-7A78A414B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470108" y="3386744"/>
            <a:ext cx="963692" cy="9636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617FB31E-F7F1-4FF6-823D-BF838C11581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000197" y="1823614"/>
            <a:ext cx="836793" cy="8367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8C8ACBF6-C241-47C3-82C9-4CAA4612F143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964317" y="2660407"/>
            <a:ext cx="816896" cy="816896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2B8145DF-0A73-4D37-A01E-2D69F23355C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>
            <a:off x="6796645" y="3448193"/>
            <a:ext cx="1079980" cy="859163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63DA1D4B-DC59-478F-B956-F24D47FD716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377373" y="2660407"/>
            <a:ext cx="938483" cy="938483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9600368" y="4679938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327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,53</a:t>
            </a:r>
            <a:endParaRPr lang="ru-RU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111620" y="5207391"/>
            <a:ext cx="876219" cy="237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Творог,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476F5FB7-2A2F-4915-9857-08C86C3A21E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6940527" y="4431366"/>
            <a:ext cx="936097" cy="830610"/>
          </a:xfrm>
          <a:prstGeom prst="rect">
            <a:avLst/>
          </a:prstGeom>
        </p:spPr>
      </p:pic>
      <p:cxnSp>
        <p:nvCxnSpPr>
          <p:cNvPr id="88" name="Прямая соединительная линия 87"/>
          <p:cNvCxnSpPr>
            <a:cxnSpLocks/>
          </p:cNvCxnSpPr>
          <p:nvPr/>
        </p:nvCxnSpPr>
        <p:spPr>
          <a:xfrm>
            <a:off x="7185409" y="5426648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3977972" y="4562289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591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,13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470108" y="5185940"/>
            <a:ext cx="2332690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Сыры сычужные твердые и мягкие,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AE3E1E43-2B74-4BCE-B3C0-9FA450B6893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92619" y="4399647"/>
            <a:ext cx="1022676" cy="1022676"/>
          </a:xfrm>
          <a:prstGeom prst="rect">
            <a:avLst/>
          </a:prstGeom>
        </p:spPr>
      </p:pic>
      <p:cxnSp>
        <p:nvCxnSpPr>
          <p:cNvPr id="72" name="Прямая соединительная линия 71"/>
          <p:cNvCxnSpPr>
            <a:cxnSpLocks/>
          </p:cNvCxnSpPr>
          <p:nvPr/>
        </p:nvCxnSpPr>
        <p:spPr>
          <a:xfrm>
            <a:off x="6940527" y="2870908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61"/>
          <p:cNvPicPr>
            <a:picLocks noChangeAspect="1"/>
          </p:cNvPicPr>
          <p:nvPr/>
        </p:nvPicPr>
        <p:blipFill>
          <a:blip r:embed="rId3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19494" y="2480407"/>
            <a:ext cx="180226" cy="18000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17537" y="2157417"/>
            <a:ext cx="180226" cy="180000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3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21938" y="3261853"/>
            <a:ext cx="180226" cy="180000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3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93409" y="4098455"/>
            <a:ext cx="180226" cy="180000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3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33781" y="4992711"/>
            <a:ext cx="180226" cy="180000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3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60794" y="3240997"/>
            <a:ext cx="180226" cy="180000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3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60794" y="3902780"/>
            <a:ext cx="180226" cy="18000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3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60794" y="4895181"/>
            <a:ext cx="180226" cy="180000"/>
          </a:xfrm>
          <a:prstGeom prst="rect">
            <a:avLst/>
          </a:prstGeom>
        </p:spPr>
      </p:pic>
      <p:sp>
        <p:nvSpPr>
          <p:cNvPr id="103" name="Равнобедренный треугольник 102"/>
          <p:cNvSpPr/>
          <p:nvPr/>
        </p:nvSpPr>
        <p:spPr>
          <a:xfrm>
            <a:off x="8629778" y="3994794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Равнобедренный треугольник 74"/>
          <p:cNvSpPr/>
          <p:nvPr/>
        </p:nvSpPr>
        <p:spPr>
          <a:xfrm>
            <a:off x="3129954" y="4074272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Равнобедренный треугольник 97"/>
          <p:cNvSpPr/>
          <p:nvPr/>
        </p:nvSpPr>
        <p:spPr>
          <a:xfrm>
            <a:off x="3206088" y="4763662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авнобедренный треугольник 99">
            <a:extLst>
              <a:ext uri="{FF2B5EF4-FFF2-40B4-BE49-F238E27FC236}">
                <a16:creationId xmlns:a16="http://schemas.microsoft.com/office/drawing/2014/main" xmlns="" id="{8E0453DA-D6CC-40CE-A8F1-66C9FCB28529}"/>
              </a:ext>
            </a:extLst>
          </p:cNvPr>
          <p:cNvSpPr/>
          <p:nvPr/>
        </p:nvSpPr>
        <p:spPr>
          <a:xfrm rot="10800000">
            <a:off x="8620986" y="2194463"/>
            <a:ext cx="520712" cy="221519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Равнобедренный треугольник 76"/>
          <p:cNvSpPr/>
          <p:nvPr/>
        </p:nvSpPr>
        <p:spPr>
          <a:xfrm>
            <a:off x="3129954" y="2322032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Равнобедренный треугольник 82"/>
          <p:cNvSpPr/>
          <p:nvPr/>
        </p:nvSpPr>
        <p:spPr>
          <a:xfrm>
            <a:off x="3129954" y="3199478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Равнобедренный треугольник 84">
            <a:extLst>
              <a:ext uri="{FF2B5EF4-FFF2-40B4-BE49-F238E27FC236}">
                <a16:creationId xmlns:a16="http://schemas.microsoft.com/office/drawing/2014/main" xmlns="" id="{8E0453DA-D6CC-40CE-A8F1-66C9FCB28529}"/>
              </a:ext>
            </a:extLst>
          </p:cNvPr>
          <p:cNvSpPr/>
          <p:nvPr/>
        </p:nvSpPr>
        <p:spPr>
          <a:xfrm rot="10800000">
            <a:off x="8646637" y="3043579"/>
            <a:ext cx="520712" cy="221519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Равнобедренный треугольник 100">
            <a:extLst>
              <a:ext uri="{FF2B5EF4-FFF2-40B4-BE49-F238E27FC236}">
                <a16:creationId xmlns:a16="http://schemas.microsoft.com/office/drawing/2014/main" xmlns="" id="{8E0453DA-D6CC-40CE-A8F1-66C9FCB28529}"/>
              </a:ext>
            </a:extLst>
          </p:cNvPr>
          <p:cNvSpPr/>
          <p:nvPr/>
        </p:nvSpPr>
        <p:spPr>
          <a:xfrm rot="10800000">
            <a:off x="8610368" y="5061951"/>
            <a:ext cx="520712" cy="221519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7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1" y="5855709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535588" y="177800"/>
            <a:ext cx="10307787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448" y="623963"/>
            <a:ext cx="9733086" cy="71754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200" dirty="0" smtClean="0"/>
              <a:t>СРЕДНИЕ ЦЕНЫ НА ОСНОВНЫЕ ПРОДОВОЛЬСТВЕННЫЕ ТОВАРЫ ПО РЕСПУБЛИКЕ МОРДОВИЯ</a:t>
            </a:r>
          </a:p>
        </p:txBody>
      </p:sp>
      <p:sp>
        <p:nvSpPr>
          <p:cNvPr id="65" name="Текст 3"/>
          <p:cNvSpPr txBox="1">
            <a:spLocks/>
          </p:cNvSpPr>
          <p:nvPr/>
        </p:nvSpPr>
        <p:spPr>
          <a:xfrm>
            <a:off x="1360760" y="1302465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ПО СОСТОЯНИЮ НА</a:t>
            </a:r>
            <a:r>
              <a:rPr lang="en-US" sz="1600" dirty="0"/>
              <a:t> </a:t>
            </a:r>
            <a:r>
              <a:rPr lang="ru-RU" sz="1600" dirty="0" smtClean="0"/>
              <a:t>06.05.2022г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6" name="Овал 55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53BBCCB-2C66-4057-9C39-69C647BED8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81563" y="711087"/>
            <a:ext cx="630425" cy="6304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3468" y="162197"/>
            <a:ext cx="914400" cy="30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Нижний колонтитул 8"/>
          <p:cNvSpPr txBox="1">
            <a:spLocks/>
          </p:cNvSpPr>
          <p:nvPr/>
        </p:nvSpPr>
        <p:spPr>
          <a:xfrm>
            <a:off x="71433" y="49478"/>
            <a:ext cx="1592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МОРДОВИЯСТАТ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358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15514" y="2660584"/>
            <a:ext cx="1407758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Яйца куриные, 10 шт.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44263" y="3723060"/>
            <a:ext cx="10871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Сахар-песок, кг 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45744" y="2065704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,93</a:t>
            </a:r>
            <a:endParaRPr lang="ru-RU" sz="36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355462" y="3151479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,37</a:t>
            </a:r>
            <a:endParaRPr lang="ru-RU" sz="36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51852" y="2616622"/>
            <a:ext cx="2911374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Конфеты мягкие, глазированные шоколадом,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626869" y="1943057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366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,65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58124" y="5523085"/>
            <a:ext cx="1614545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Чай черный байховый,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89263" y="4973914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966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,88</a:t>
            </a:r>
            <a:endParaRPr lang="ru-RU" sz="36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750706" y="4725190"/>
            <a:ext cx="1883849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Соль поваренная пищевая,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345744" y="4069270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,12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/>
          <p:cNvCxnSpPr>
            <a:cxnSpLocks/>
          </p:cNvCxnSpPr>
          <p:nvPr/>
        </p:nvCxnSpPr>
        <p:spPr>
          <a:xfrm>
            <a:off x="1755802" y="2954797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cxnSpLocks/>
          </p:cNvCxnSpPr>
          <p:nvPr/>
        </p:nvCxnSpPr>
        <p:spPr>
          <a:xfrm>
            <a:off x="1746084" y="3946995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cxnSpLocks/>
          </p:cNvCxnSpPr>
          <p:nvPr/>
        </p:nvCxnSpPr>
        <p:spPr>
          <a:xfrm>
            <a:off x="7141219" y="2954797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cxnSpLocks/>
          </p:cNvCxnSpPr>
          <p:nvPr/>
        </p:nvCxnSpPr>
        <p:spPr>
          <a:xfrm>
            <a:off x="1791720" y="5863524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cxnSpLocks/>
          </p:cNvCxnSpPr>
          <p:nvPr/>
        </p:nvCxnSpPr>
        <p:spPr>
          <a:xfrm>
            <a:off x="1754373" y="4956298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cxnSpLocks/>
          </p:cNvCxnSpPr>
          <p:nvPr/>
        </p:nvCxnSpPr>
        <p:spPr>
          <a:xfrm>
            <a:off x="7170133" y="3903524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9830992" y="3976976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,69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198643" y="4533599"/>
            <a:ext cx="2990628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Хлеб из ржаной муки и из смеси ржаной и пшеничной,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Прямая соединительная линия 87"/>
          <p:cNvCxnSpPr>
            <a:cxnSpLocks/>
          </p:cNvCxnSpPr>
          <p:nvPr/>
        </p:nvCxnSpPr>
        <p:spPr>
          <a:xfrm>
            <a:off x="7170711" y="4953840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9893603" y="4896772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,63</a:t>
            </a:r>
            <a:endParaRPr lang="ru-RU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F365D552-B9EE-6A40-8146-FA3AD14CF17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791720" y="1938358"/>
            <a:ext cx="773677" cy="773677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2DFCC555-5AA6-4953-B1E4-D0F36DE6831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1535589" y="2660584"/>
            <a:ext cx="1236123" cy="1042885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8D0FC02D-5566-45C4-A3D9-4D760320D94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082674" y="1821114"/>
            <a:ext cx="1009799" cy="1009799"/>
          </a:xfrm>
          <a:prstGeom prst="rect">
            <a:avLst/>
          </a:prstGeom>
        </p:spPr>
      </p:pic>
      <p:sp>
        <p:nvSpPr>
          <p:cNvPr id="97" name="Прямоугольник 96"/>
          <p:cNvSpPr/>
          <p:nvPr/>
        </p:nvSpPr>
        <p:spPr>
          <a:xfrm>
            <a:off x="7231226" y="3683092"/>
            <a:ext cx="833883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Печенье,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9709580" y="3036761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,54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6091E814-7D54-4204-8AFC-B9B3BD80BDF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6966847" y="2730946"/>
            <a:ext cx="1018205" cy="1018205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E8F8C9AA-831C-4832-B8E6-94132151200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5"/>
              </a:ext>
            </a:extLst>
          </a:blip>
          <a:stretch>
            <a:fillRect/>
          </a:stretch>
        </p:blipFill>
        <p:spPr>
          <a:xfrm>
            <a:off x="1664031" y="4844068"/>
            <a:ext cx="979913" cy="79267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B2A91170-C955-4E28-BE05-BC1F0DAC9F70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755802" y="3946165"/>
            <a:ext cx="736839" cy="736839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9D13453D-83CF-4DE1-A365-B1DA13EF918B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170134" y="3871077"/>
            <a:ext cx="814918" cy="814918"/>
          </a:xfrm>
          <a:prstGeom prst="rect">
            <a:avLst/>
          </a:prstGeom>
        </p:spPr>
      </p:pic>
      <p:sp>
        <p:nvSpPr>
          <p:cNvPr id="107" name="Прямоугольник 106"/>
          <p:cNvSpPr/>
          <p:nvPr/>
        </p:nvSpPr>
        <p:spPr>
          <a:xfrm>
            <a:off x="7231226" y="5426551"/>
            <a:ext cx="2990628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Хлеб и булочные изделия из пшеничной муки различных сортов,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9A43CBB9-AAE3-445D-BECB-9E47422ED1C7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0"/>
              </a:ext>
            </a:extLst>
          </a:blip>
          <a:stretch>
            <a:fillRect/>
          </a:stretch>
        </p:blipFill>
        <p:spPr>
          <a:xfrm>
            <a:off x="7141759" y="4643795"/>
            <a:ext cx="1084798" cy="1084798"/>
          </a:xfrm>
          <a:prstGeom prst="rect">
            <a:avLst/>
          </a:prstGeom>
        </p:spPr>
      </p:pic>
      <p:cxnSp>
        <p:nvCxnSpPr>
          <p:cNvPr id="74" name="Прямая соединительная линия 73"/>
          <p:cNvCxnSpPr>
            <a:cxnSpLocks/>
          </p:cNvCxnSpPr>
          <p:nvPr/>
        </p:nvCxnSpPr>
        <p:spPr>
          <a:xfrm>
            <a:off x="7302927" y="5870910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5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72260" y="4371947"/>
            <a:ext cx="180226" cy="1800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63971" y="3474645"/>
            <a:ext cx="180226" cy="18000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73689" y="2390960"/>
            <a:ext cx="180226" cy="180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64801" y="2409388"/>
            <a:ext cx="180226" cy="18000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5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79237" y="3487378"/>
            <a:ext cx="180226" cy="180000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5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84288" y="4328128"/>
            <a:ext cx="180226" cy="18000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75693" y="5317669"/>
            <a:ext cx="180226" cy="18000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63971" y="5320533"/>
            <a:ext cx="180226" cy="180000"/>
          </a:xfrm>
          <a:prstGeom prst="rect">
            <a:avLst/>
          </a:prstGeom>
        </p:spPr>
      </p:pic>
      <p:sp>
        <p:nvSpPr>
          <p:cNvPr id="80" name="Равнобедренный треугольник 79"/>
          <p:cNvSpPr/>
          <p:nvPr/>
        </p:nvSpPr>
        <p:spPr>
          <a:xfrm>
            <a:off x="8706289" y="3274290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Равнобедренный треугольник 80">
            <a:extLst>
              <a:ext uri="{FF2B5EF4-FFF2-40B4-BE49-F238E27FC236}">
                <a16:creationId xmlns:a16="http://schemas.microsoft.com/office/drawing/2014/main" xmlns="" id="{8E0453DA-D6CC-40CE-A8F1-66C9FCB28529}"/>
              </a:ext>
            </a:extLst>
          </p:cNvPr>
          <p:cNvSpPr/>
          <p:nvPr/>
        </p:nvSpPr>
        <p:spPr>
          <a:xfrm rot="10800000">
            <a:off x="3399389" y="3518012"/>
            <a:ext cx="520712" cy="221519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Равнобедренный треугольник 77">
            <a:extLst>
              <a:ext uri="{FF2B5EF4-FFF2-40B4-BE49-F238E27FC236}">
                <a16:creationId xmlns:a16="http://schemas.microsoft.com/office/drawing/2014/main" xmlns="" id="{8E0453DA-D6CC-40CE-A8F1-66C9FCB28529}"/>
              </a:ext>
            </a:extLst>
          </p:cNvPr>
          <p:cNvSpPr/>
          <p:nvPr/>
        </p:nvSpPr>
        <p:spPr>
          <a:xfrm rot="10800000">
            <a:off x="3451217" y="2460200"/>
            <a:ext cx="520712" cy="221519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Равнобедренный треугольник 84"/>
          <p:cNvSpPr/>
          <p:nvPr/>
        </p:nvSpPr>
        <p:spPr>
          <a:xfrm>
            <a:off x="3392926" y="4262503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Равнобедренный треугольник 78">
            <a:extLst>
              <a:ext uri="{FF2B5EF4-FFF2-40B4-BE49-F238E27FC236}">
                <a16:creationId xmlns:a16="http://schemas.microsoft.com/office/drawing/2014/main" xmlns="" id="{8E0453DA-D6CC-40CE-A8F1-66C9FCB28529}"/>
              </a:ext>
            </a:extLst>
          </p:cNvPr>
          <p:cNvSpPr/>
          <p:nvPr/>
        </p:nvSpPr>
        <p:spPr>
          <a:xfrm rot="10800000">
            <a:off x="3388990" y="5297080"/>
            <a:ext cx="520712" cy="221519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Равнобедренный треугольник 82"/>
          <p:cNvSpPr/>
          <p:nvPr/>
        </p:nvSpPr>
        <p:spPr>
          <a:xfrm>
            <a:off x="8607539" y="2238681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Равнобедренный треугольник 83"/>
          <p:cNvSpPr/>
          <p:nvPr/>
        </p:nvSpPr>
        <p:spPr>
          <a:xfrm>
            <a:off x="8736127" y="4189381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2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1" y="5855709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637022" y="177800"/>
            <a:ext cx="10206353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448" y="623963"/>
            <a:ext cx="9733086" cy="71754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200" dirty="0" smtClean="0"/>
              <a:t>СРЕДНИЕ ЦЕНЫ НА ОСНОВНЫЕ ПРОДОВОЛЬСТВЕННЫЕ ТОВАРЫ ПО РЕСПУБЛИКЕ МОРДОВИЯ</a:t>
            </a:r>
          </a:p>
        </p:txBody>
      </p:sp>
      <p:sp>
        <p:nvSpPr>
          <p:cNvPr id="65" name="Текст 3"/>
          <p:cNvSpPr txBox="1">
            <a:spLocks/>
          </p:cNvSpPr>
          <p:nvPr/>
        </p:nvSpPr>
        <p:spPr>
          <a:xfrm>
            <a:off x="1360760" y="1302465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ПО СОСТОЯНИЮ НА </a:t>
            </a:r>
            <a:r>
              <a:rPr lang="ru-RU" sz="1600" dirty="0" smtClean="0"/>
              <a:t>06.05.2022г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6" name="Овал 55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53BBCCB-2C66-4057-9C39-69C647BED8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81563" y="711087"/>
            <a:ext cx="630425" cy="6304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3468" y="162197"/>
            <a:ext cx="914400" cy="30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Нижний колонтитул 8"/>
          <p:cNvSpPr txBox="1">
            <a:spLocks/>
          </p:cNvSpPr>
          <p:nvPr/>
        </p:nvSpPr>
        <p:spPr>
          <a:xfrm>
            <a:off x="71434" y="49478"/>
            <a:ext cx="1565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МОРДОВИЯСТАТ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358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15514" y="2660584"/>
            <a:ext cx="1428596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 шлифованный,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15514" y="3869890"/>
            <a:ext cx="7377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Пшено,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45744" y="2065704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,10</a:t>
            </a:r>
            <a:endParaRPr lang="ru-RU" sz="36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345744" y="3243411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,85</a:t>
            </a:r>
            <a:endParaRPr lang="ru-RU" sz="36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15514" y="4901072"/>
            <a:ext cx="1835759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Крупа гречневая – ядрица,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56366" y="4254741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,75</a:t>
            </a:r>
            <a:endParaRPr lang="ru-RU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144387" y="2694929"/>
            <a:ext cx="1024639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Вермишель,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838073" y="2000112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,83</a:t>
            </a:r>
            <a:endParaRPr lang="ru-RU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144386" y="3834570"/>
            <a:ext cx="3581430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Макаронные изделия из пшеничной муки высшего сорта,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838072" y="3132650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,15</a:t>
            </a:r>
            <a:endParaRPr lang="ru-RU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/>
          <p:cNvCxnSpPr>
            <a:cxnSpLocks/>
          </p:cNvCxnSpPr>
          <p:nvPr/>
        </p:nvCxnSpPr>
        <p:spPr>
          <a:xfrm>
            <a:off x="1783109" y="3014019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cxnSpLocks/>
          </p:cNvCxnSpPr>
          <p:nvPr/>
        </p:nvCxnSpPr>
        <p:spPr>
          <a:xfrm>
            <a:off x="1791720" y="4142988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cxnSpLocks/>
          </p:cNvCxnSpPr>
          <p:nvPr/>
        </p:nvCxnSpPr>
        <p:spPr>
          <a:xfrm>
            <a:off x="1809599" y="5157821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cxnSpLocks/>
          </p:cNvCxnSpPr>
          <p:nvPr/>
        </p:nvCxnSpPr>
        <p:spPr>
          <a:xfrm>
            <a:off x="7209700" y="3014019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cxnSpLocks/>
          </p:cNvCxnSpPr>
          <p:nvPr/>
        </p:nvCxnSpPr>
        <p:spPr>
          <a:xfrm>
            <a:off x="7320999" y="4148874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22502C3F-3AF2-4748-AF35-2161E0EBBD0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1791720" y="1837129"/>
            <a:ext cx="885064" cy="885064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B925C88D-BD7C-49AF-A8D4-4584B98A302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715514" y="2932686"/>
            <a:ext cx="957056" cy="95705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6602B393-3755-4BA1-B412-F3070A57E437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37023" y="4072327"/>
            <a:ext cx="1039761" cy="103976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39BF50D-5DCC-4190-9B7A-C3FBDB2582B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051532" y="1691359"/>
            <a:ext cx="1040942" cy="104094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17EBA651-3EA1-42E1-99F7-91BFA8E37DE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144387" y="2961076"/>
            <a:ext cx="1015817" cy="101581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D924608B-95E6-4AC3-A054-79C5F4793E8A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6"/>
              </a:ext>
            </a:extLst>
          </a:blip>
          <a:stretch>
            <a:fillRect/>
          </a:stretch>
        </p:blipFill>
        <p:spPr>
          <a:xfrm>
            <a:off x="7144386" y="4030060"/>
            <a:ext cx="1095691" cy="1095691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7258597" y="4981740"/>
            <a:ext cx="1298753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Мука пшеничная,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838073" y="4309965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,78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Прямая соединительная линия 51"/>
          <p:cNvCxnSpPr>
            <a:cxnSpLocks/>
          </p:cNvCxnSpPr>
          <p:nvPr/>
        </p:nvCxnSpPr>
        <p:spPr>
          <a:xfrm>
            <a:off x="7217737" y="5219497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3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50907" y="2448178"/>
            <a:ext cx="180226" cy="1800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62810" y="2323277"/>
            <a:ext cx="180226" cy="1800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50907" y="3527715"/>
            <a:ext cx="180226" cy="18000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61121" y="4603156"/>
            <a:ext cx="180226" cy="180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17700" y="3437715"/>
            <a:ext cx="180226" cy="180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3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17700" y="4628200"/>
            <a:ext cx="180226" cy="180000"/>
          </a:xfrm>
          <a:prstGeom prst="rect">
            <a:avLst/>
          </a:prstGeom>
        </p:spPr>
      </p:pic>
      <p:sp>
        <p:nvSpPr>
          <p:cNvPr id="81" name="Равнобедренный треугольник 80">
            <a:extLst>
              <a:ext uri="{FF2B5EF4-FFF2-40B4-BE49-F238E27FC236}">
                <a16:creationId xmlns:a16="http://schemas.microsoft.com/office/drawing/2014/main" xmlns="" id="{8E0453DA-D6CC-40CE-A8F1-66C9FCB28529}"/>
              </a:ext>
            </a:extLst>
          </p:cNvPr>
          <p:cNvSpPr/>
          <p:nvPr/>
        </p:nvSpPr>
        <p:spPr>
          <a:xfrm rot="10800000">
            <a:off x="8816141" y="3473653"/>
            <a:ext cx="520712" cy="221519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Равнобедренный треугольник 70">
            <a:extLst>
              <a:ext uri="{FF2B5EF4-FFF2-40B4-BE49-F238E27FC236}">
                <a16:creationId xmlns:a16="http://schemas.microsoft.com/office/drawing/2014/main" xmlns="" id="{8E0453DA-D6CC-40CE-A8F1-66C9FCB28529}"/>
              </a:ext>
            </a:extLst>
          </p:cNvPr>
          <p:cNvSpPr/>
          <p:nvPr/>
        </p:nvSpPr>
        <p:spPr>
          <a:xfrm rot="10800000">
            <a:off x="3376753" y="2439065"/>
            <a:ext cx="520712" cy="221519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Равнобедренный треугольник 81">
            <a:extLst>
              <a:ext uri="{FF2B5EF4-FFF2-40B4-BE49-F238E27FC236}">
                <a16:creationId xmlns:a16="http://schemas.microsoft.com/office/drawing/2014/main" xmlns="" id="{8E0453DA-D6CC-40CE-A8F1-66C9FCB28529}"/>
              </a:ext>
            </a:extLst>
          </p:cNvPr>
          <p:cNvSpPr/>
          <p:nvPr/>
        </p:nvSpPr>
        <p:spPr>
          <a:xfrm rot="10800000">
            <a:off x="3403243" y="3532607"/>
            <a:ext cx="520712" cy="221519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Равнобедренный треугольник 82">
            <a:extLst>
              <a:ext uri="{FF2B5EF4-FFF2-40B4-BE49-F238E27FC236}">
                <a16:creationId xmlns:a16="http://schemas.microsoft.com/office/drawing/2014/main" xmlns="" id="{8E0453DA-D6CC-40CE-A8F1-66C9FCB28529}"/>
              </a:ext>
            </a:extLst>
          </p:cNvPr>
          <p:cNvSpPr/>
          <p:nvPr/>
        </p:nvSpPr>
        <p:spPr>
          <a:xfrm rot="10800000">
            <a:off x="3385364" y="4577906"/>
            <a:ext cx="520712" cy="221519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Равнобедренный треугольник 84">
            <a:extLst>
              <a:ext uri="{FF2B5EF4-FFF2-40B4-BE49-F238E27FC236}">
                <a16:creationId xmlns:a16="http://schemas.microsoft.com/office/drawing/2014/main" xmlns="" id="{8E0453DA-D6CC-40CE-A8F1-66C9FCB28529}"/>
              </a:ext>
            </a:extLst>
          </p:cNvPr>
          <p:cNvSpPr/>
          <p:nvPr/>
        </p:nvSpPr>
        <p:spPr>
          <a:xfrm rot="10800000">
            <a:off x="8811381" y="2339915"/>
            <a:ext cx="520712" cy="221519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Равнобедренный треугольник 85"/>
          <p:cNvSpPr/>
          <p:nvPr/>
        </p:nvSpPr>
        <p:spPr>
          <a:xfrm>
            <a:off x="8960118" y="4644075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3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0FC67A13-3ACD-47EF-AF47-8E58E81017C4}"/>
              </a:ext>
            </a:extLst>
          </p:cNvPr>
          <p:cNvSpPr/>
          <p:nvPr/>
        </p:nvSpPr>
        <p:spPr>
          <a:xfrm>
            <a:off x="4423144" y="2864279"/>
            <a:ext cx="1117876" cy="753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1" y="5855709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592902" y="177800"/>
            <a:ext cx="10250473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448" y="623963"/>
            <a:ext cx="9733086" cy="71754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200" dirty="0" smtClean="0"/>
              <a:t>СРЕДНИЕ ЦЕНЫ НА ОСНОВНЫЕ ПРОДОВОЛЬСТВЕННЫЕ ТОВАРЫ ПО РЕСПУБЛИКЕ МОРДОВИЯ</a:t>
            </a:r>
          </a:p>
        </p:txBody>
      </p:sp>
      <p:sp>
        <p:nvSpPr>
          <p:cNvPr id="65" name="Текст 3"/>
          <p:cNvSpPr txBox="1">
            <a:spLocks/>
          </p:cNvSpPr>
          <p:nvPr/>
        </p:nvSpPr>
        <p:spPr>
          <a:xfrm>
            <a:off x="1360760" y="1302465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ПО СОСТОЯНИЮ НА </a:t>
            </a:r>
            <a:r>
              <a:rPr lang="ru-RU" sz="1600" dirty="0" smtClean="0"/>
              <a:t>06.05.2022г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6" name="Овал 55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53BBCCB-2C66-4057-9C39-69C647BED8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81563" y="711087"/>
            <a:ext cx="630425" cy="6304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3468" y="162197"/>
            <a:ext cx="914400" cy="30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Нижний колонтитул 8"/>
          <p:cNvSpPr txBox="1">
            <a:spLocks/>
          </p:cNvSpPr>
          <p:nvPr/>
        </p:nvSpPr>
        <p:spPr>
          <a:xfrm>
            <a:off x="71434" y="49478"/>
            <a:ext cx="1521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МОРДОВИЯСТАТ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358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99097" y="2363173"/>
            <a:ext cx="984565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Картофель,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19981" y="3405019"/>
            <a:ext cx="21034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Капуста белокочанная свежая 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02591" y="1866102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,16</a:t>
            </a:r>
            <a:endParaRPr lang="ru-RU" sz="36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302591" y="2845637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,44</a:t>
            </a:r>
            <a:endParaRPr lang="ru-RU" sz="36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54098" y="4539920"/>
            <a:ext cx="1117614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Лук репчатый,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36150" y="3921469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,95</a:t>
            </a:r>
            <a:endParaRPr lang="ru-RU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274328" y="2249970"/>
            <a:ext cx="837089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Морковь,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743864" y="1758447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,53</a:t>
            </a:r>
            <a:endParaRPr lang="ru-RU" sz="36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254275" y="3164519"/>
            <a:ext cx="1220206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Огурцы свежие,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615625" y="2665854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,90</a:t>
            </a:r>
            <a:endParaRPr lang="ru-RU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163883" y="3971390"/>
            <a:ext cx="1402948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Помидоры свежие,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583565" y="3562816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49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/>
          <p:cNvCxnSpPr>
            <a:cxnSpLocks/>
          </p:cNvCxnSpPr>
          <p:nvPr/>
        </p:nvCxnSpPr>
        <p:spPr>
          <a:xfrm>
            <a:off x="1747826" y="2605935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cxnSpLocks/>
          </p:cNvCxnSpPr>
          <p:nvPr/>
        </p:nvCxnSpPr>
        <p:spPr>
          <a:xfrm>
            <a:off x="1715514" y="3635270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cxnSpLocks/>
          </p:cNvCxnSpPr>
          <p:nvPr/>
        </p:nvCxnSpPr>
        <p:spPr>
          <a:xfrm>
            <a:off x="1747421" y="4748799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cxnSpLocks/>
          </p:cNvCxnSpPr>
          <p:nvPr/>
        </p:nvCxnSpPr>
        <p:spPr>
          <a:xfrm>
            <a:off x="7254275" y="2529009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cxnSpLocks/>
          </p:cNvCxnSpPr>
          <p:nvPr/>
        </p:nvCxnSpPr>
        <p:spPr>
          <a:xfrm>
            <a:off x="7185409" y="3402276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cxnSpLocks/>
          </p:cNvCxnSpPr>
          <p:nvPr/>
        </p:nvCxnSpPr>
        <p:spPr>
          <a:xfrm>
            <a:off x="7330183" y="4227012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9667341" y="4346698"/>
            <a:ext cx="1249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,48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237893" y="4885455"/>
            <a:ext cx="2990628" cy="237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Яблоки,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Прямая соединительная линия 87"/>
          <p:cNvCxnSpPr>
            <a:cxnSpLocks/>
          </p:cNvCxnSpPr>
          <p:nvPr/>
        </p:nvCxnSpPr>
        <p:spPr>
          <a:xfrm>
            <a:off x="7312508" y="5109645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9751398" y="5226089"/>
            <a:ext cx="1223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,33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604608" y="5617952"/>
            <a:ext cx="1317990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Свекла столовая,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266156" y="5123212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,54</a:t>
            </a:r>
            <a:endParaRPr lang="ru-RU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7301340" y="5782093"/>
            <a:ext cx="2990628" cy="237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Бананы, кг 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4ECD25C6-5D4E-4959-876C-3EC4CBBEC1C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629041" y="1675500"/>
            <a:ext cx="944566" cy="812227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64AF1950-A8C3-4010-B469-2A1B7BAA75A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1715514" y="2622375"/>
            <a:ext cx="1037903" cy="88956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371E9BA1-D1AC-46C5-9F99-9F99C178669A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592903" y="3600472"/>
            <a:ext cx="1016841" cy="101684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7D77988B-C2FD-4465-9228-6979CA0C4634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1592903" y="4748799"/>
            <a:ext cx="948558" cy="94855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B3C1C9EA-A0C5-42CA-8B50-3F60E34923F6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7114391" y="1585772"/>
            <a:ext cx="978083" cy="827397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B03B554C-149E-466A-AB74-5D80F1BE3A0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7290247" y="2622375"/>
            <a:ext cx="886819" cy="661022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68C264F8-CBE9-4F3B-887F-84AADD2ED74E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3"/>
              </a:ext>
            </a:extLst>
          </a:blip>
          <a:stretch>
            <a:fillRect/>
          </a:stretch>
        </p:blipFill>
        <p:spPr>
          <a:xfrm>
            <a:off x="7301340" y="3388728"/>
            <a:ext cx="864632" cy="686639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C8EF6832-1A33-4EDB-859A-85D0876CBBF5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12509" y="4075368"/>
            <a:ext cx="779966" cy="779966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5885C0F6-BA2E-4DF6-B5A6-8877740DD164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6"/>
              </a:ext>
            </a:extLst>
          </a:blip>
          <a:stretch>
            <a:fillRect/>
          </a:stretch>
        </p:blipFill>
        <p:spPr>
          <a:xfrm>
            <a:off x="7163883" y="5123756"/>
            <a:ext cx="715217" cy="71521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4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64264" y="2177942"/>
            <a:ext cx="180226" cy="18000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20818" y="3132185"/>
            <a:ext cx="180226" cy="18000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85302" y="4154634"/>
            <a:ext cx="180226" cy="180000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4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64264" y="5458928"/>
            <a:ext cx="180226" cy="180000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4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38082" y="2120611"/>
            <a:ext cx="180226" cy="180000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4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57576" y="3027159"/>
            <a:ext cx="180226" cy="180000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4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93409" y="3831469"/>
            <a:ext cx="180226" cy="180000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4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13453" y="4658798"/>
            <a:ext cx="180226" cy="180000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4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93517" y="5511267"/>
            <a:ext cx="180226" cy="180000"/>
          </a:xfrm>
          <a:prstGeom prst="rect">
            <a:avLst/>
          </a:prstGeom>
        </p:spPr>
      </p:pic>
      <p:cxnSp>
        <p:nvCxnSpPr>
          <p:cNvPr id="90" name="Прямая соединительная линия 89"/>
          <p:cNvCxnSpPr>
            <a:cxnSpLocks/>
          </p:cNvCxnSpPr>
          <p:nvPr/>
        </p:nvCxnSpPr>
        <p:spPr>
          <a:xfrm>
            <a:off x="1736490" y="5838973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cxnSpLocks/>
          </p:cNvCxnSpPr>
          <p:nvPr/>
        </p:nvCxnSpPr>
        <p:spPr>
          <a:xfrm>
            <a:off x="7275522" y="5995433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Равнобедренный треугольник 105">
            <a:extLst>
              <a:ext uri="{FF2B5EF4-FFF2-40B4-BE49-F238E27FC236}">
                <a16:creationId xmlns:a16="http://schemas.microsoft.com/office/drawing/2014/main" xmlns="" id="{8E0453DA-D6CC-40CE-A8F1-66C9FCB28529}"/>
              </a:ext>
            </a:extLst>
          </p:cNvPr>
          <p:cNvSpPr/>
          <p:nvPr/>
        </p:nvSpPr>
        <p:spPr>
          <a:xfrm rot="10800000">
            <a:off x="3289599" y="3099778"/>
            <a:ext cx="520712" cy="221519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Равнобедренный треугольник 84"/>
          <p:cNvSpPr/>
          <p:nvPr/>
        </p:nvSpPr>
        <p:spPr>
          <a:xfrm>
            <a:off x="8892994" y="3789783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Равнобедренный треугольник 109"/>
          <p:cNvSpPr/>
          <p:nvPr/>
        </p:nvSpPr>
        <p:spPr>
          <a:xfrm>
            <a:off x="8906152" y="4559105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Равнобедренный треугольник 111"/>
          <p:cNvSpPr/>
          <p:nvPr/>
        </p:nvSpPr>
        <p:spPr>
          <a:xfrm>
            <a:off x="8904164" y="5515311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Равнобедренный треугольник 79"/>
          <p:cNvSpPr/>
          <p:nvPr/>
        </p:nvSpPr>
        <p:spPr>
          <a:xfrm>
            <a:off x="3276467" y="2117721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авнобедренный треугольник 102">
            <a:extLst>
              <a:ext uri="{FF2B5EF4-FFF2-40B4-BE49-F238E27FC236}">
                <a16:creationId xmlns:a16="http://schemas.microsoft.com/office/drawing/2014/main" xmlns="" id="{8E0453DA-D6CC-40CE-A8F1-66C9FCB28529}"/>
              </a:ext>
            </a:extLst>
          </p:cNvPr>
          <p:cNvSpPr/>
          <p:nvPr/>
        </p:nvSpPr>
        <p:spPr>
          <a:xfrm rot="10800000">
            <a:off x="3244258" y="5327409"/>
            <a:ext cx="520712" cy="221519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Равнобедренный треугольник 110">
            <a:extLst>
              <a:ext uri="{FF2B5EF4-FFF2-40B4-BE49-F238E27FC236}">
                <a16:creationId xmlns:a16="http://schemas.microsoft.com/office/drawing/2014/main" xmlns="" id="{8E0453DA-D6CC-40CE-A8F1-66C9FCB28529}"/>
              </a:ext>
            </a:extLst>
          </p:cNvPr>
          <p:cNvSpPr/>
          <p:nvPr/>
        </p:nvSpPr>
        <p:spPr>
          <a:xfrm rot="10800000">
            <a:off x="8892994" y="2067182"/>
            <a:ext cx="520712" cy="221519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Равнобедренный треугольник 73">
            <a:extLst>
              <a:ext uri="{FF2B5EF4-FFF2-40B4-BE49-F238E27FC236}">
                <a16:creationId xmlns:a16="http://schemas.microsoft.com/office/drawing/2014/main" xmlns="" id="{8E0453DA-D6CC-40CE-A8F1-66C9FCB28529}"/>
              </a:ext>
            </a:extLst>
          </p:cNvPr>
          <p:cNvSpPr/>
          <p:nvPr/>
        </p:nvSpPr>
        <p:spPr>
          <a:xfrm rot="10800000">
            <a:off x="8842093" y="2918813"/>
            <a:ext cx="520712" cy="221519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Равнобедренный треугольник 95">
            <a:extLst>
              <a:ext uri="{FF2B5EF4-FFF2-40B4-BE49-F238E27FC236}">
                <a16:creationId xmlns:a16="http://schemas.microsoft.com/office/drawing/2014/main" xmlns="" id="{8E0453DA-D6CC-40CE-A8F1-66C9FCB28529}"/>
              </a:ext>
            </a:extLst>
          </p:cNvPr>
          <p:cNvSpPr/>
          <p:nvPr/>
        </p:nvSpPr>
        <p:spPr>
          <a:xfrm rot="10800000">
            <a:off x="3239978" y="4143981"/>
            <a:ext cx="520712" cy="221519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71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0FC67A13-3ACD-47EF-AF47-8E58E81017C4}"/>
              </a:ext>
            </a:extLst>
          </p:cNvPr>
          <p:cNvSpPr/>
          <p:nvPr/>
        </p:nvSpPr>
        <p:spPr>
          <a:xfrm>
            <a:off x="4423144" y="2864279"/>
            <a:ext cx="1117876" cy="753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1" y="5855709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592902" y="177800"/>
            <a:ext cx="10250473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448" y="623963"/>
            <a:ext cx="9733086" cy="71754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200" dirty="0" smtClean="0"/>
              <a:t>СРЕДНИЕ ЦЕНЫ НА ОСНОВНЫЕ НЕПРОДОВОЛЬСТВЕННЫЕ ТОВАРЫ ПО РЕСПУБЛИКЕ МОРДОВИЯ</a:t>
            </a:r>
          </a:p>
        </p:txBody>
      </p:sp>
      <p:sp>
        <p:nvSpPr>
          <p:cNvPr id="65" name="Текст 3"/>
          <p:cNvSpPr txBox="1">
            <a:spLocks/>
          </p:cNvSpPr>
          <p:nvPr/>
        </p:nvSpPr>
        <p:spPr>
          <a:xfrm>
            <a:off x="1360760" y="1302465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ПО СОСТОЯНИЮ НА </a:t>
            </a:r>
            <a:r>
              <a:rPr lang="ru-RU" sz="1600" dirty="0" smtClean="0"/>
              <a:t>06.05.2022г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6" name="Овал 55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3468" y="162197"/>
            <a:ext cx="914400" cy="30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Нижний колонтитул 8"/>
          <p:cNvSpPr txBox="1">
            <a:spLocks/>
          </p:cNvSpPr>
          <p:nvPr/>
        </p:nvSpPr>
        <p:spPr>
          <a:xfrm>
            <a:off x="71434" y="49478"/>
            <a:ext cx="1521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МОРДОВИЯСТАТ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358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79924" y="2312425"/>
            <a:ext cx="1736373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Мыло хозяйственное, 200 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79924" y="3187444"/>
            <a:ext cx="15760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Порошок стиральный, кг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30640" y="1705916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,54</a:t>
            </a:r>
            <a:endParaRPr lang="ru-RU" sz="36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162417" y="2628293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,37</a:t>
            </a:r>
            <a:endParaRPr lang="ru-RU" sz="36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92902" y="4060312"/>
            <a:ext cx="1478290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Мыло туалетное, 100 г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8167" y="3505470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,18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640867" y="5008350"/>
            <a:ext cx="1085554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Шампунь, 250 л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164272" y="4469629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,96</a:t>
            </a:r>
            <a:endParaRPr lang="ru-RU" sz="36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085911" y="2312425"/>
            <a:ext cx="1792478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Паста зубная, 100 г (100 мл)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845060" y="1666094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,65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113717" y="3122118"/>
            <a:ext cx="1186543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Щетка зубная, </a:t>
            </a:r>
            <a:r>
              <a:rPr lang="ru-RU" sz="1050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/>
          <p:cNvCxnSpPr>
            <a:cxnSpLocks/>
          </p:cNvCxnSpPr>
          <p:nvPr/>
        </p:nvCxnSpPr>
        <p:spPr>
          <a:xfrm>
            <a:off x="1572370" y="2590081"/>
            <a:ext cx="381850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cxnSpLocks/>
          </p:cNvCxnSpPr>
          <p:nvPr/>
        </p:nvCxnSpPr>
        <p:spPr>
          <a:xfrm flipV="1">
            <a:off x="1665981" y="3441360"/>
            <a:ext cx="3910697" cy="1817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cxnSpLocks/>
          </p:cNvCxnSpPr>
          <p:nvPr/>
        </p:nvCxnSpPr>
        <p:spPr>
          <a:xfrm flipV="1">
            <a:off x="1640867" y="4280132"/>
            <a:ext cx="3935811" cy="1793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cxnSpLocks/>
          </p:cNvCxnSpPr>
          <p:nvPr/>
        </p:nvCxnSpPr>
        <p:spPr>
          <a:xfrm>
            <a:off x="1606310" y="5368318"/>
            <a:ext cx="397036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cxnSpLocks/>
          </p:cNvCxnSpPr>
          <p:nvPr/>
        </p:nvCxnSpPr>
        <p:spPr>
          <a:xfrm flipV="1">
            <a:off x="7088944" y="2590081"/>
            <a:ext cx="4117772" cy="1355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cxnSpLocks/>
          </p:cNvCxnSpPr>
          <p:nvPr/>
        </p:nvCxnSpPr>
        <p:spPr>
          <a:xfrm>
            <a:off x="7027101" y="3441360"/>
            <a:ext cx="428594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01923" y="2009851"/>
            <a:ext cx="180226" cy="18000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48867" y="2873824"/>
            <a:ext cx="180226" cy="18000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96452" y="3837449"/>
            <a:ext cx="180226" cy="180000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37125" y="4772202"/>
            <a:ext cx="180226" cy="180000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92851" y="2042595"/>
            <a:ext cx="180226" cy="180000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1067" y="2976295"/>
            <a:ext cx="180226" cy="18000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EFC63D07-B971-4DCD-9BFB-734FC84323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6776" y="665989"/>
            <a:ext cx="752310" cy="75231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B3E99AF5-CDB2-4E80-A4E7-38CC270270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1724632" y="1748396"/>
            <a:ext cx="648343" cy="648343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D42D4D09-E739-4B90-9094-56B8A979BB8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696347" y="2576527"/>
            <a:ext cx="630632" cy="630632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B8BF7CE4-C175-410C-912C-8F0EBA21DA00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1653390" y="3407616"/>
            <a:ext cx="761356" cy="761356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D0250ACD-6A86-4988-984E-E182A3B5F2CB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1530986" y="4313616"/>
            <a:ext cx="616791" cy="61679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425B1327-89E3-4B05-9558-E874ED0B6798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085911" y="1608689"/>
            <a:ext cx="621077" cy="62107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2AEF6EBC-A830-4885-90F4-04A57663ED92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088945" y="2512563"/>
            <a:ext cx="618044" cy="618044"/>
          </a:xfrm>
          <a:prstGeom prst="rect">
            <a:avLst/>
          </a:prstGeom>
        </p:spPr>
      </p:pic>
      <p:sp>
        <p:nvSpPr>
          <p:cNvPr id="117" name="Прямоугольник 116"/>
          <p:cNvSpPr/>
          <p:nvPr/>
        </p:nvSpPr>
        <p:spPr>
          <a:xfrm>
            <a:off x="10042727" y="2628294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,13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616C306C-146F-4F00-9045-11DE9CAF9AC9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7205781" y="3310910"/>
            <a:ext cx="672945" cy="672945"/>
          </a:xfrm>
          <a:prstGeom prst="rect">
            <a:avLst/>
          </a:prstGeom>
        </p:spPr>
      </p:pic>
      <p:sp>
        <p:nvSpPr>
          <p:cNvPr id="119" name="Прямоугольник 118"/>
          <p:cNvSpPr/>
          <p:nvPr/>
        </p:nvSpPr>
        <p:spPr>
          <a:xfrm>
            <a:off x="7088945" y="3912386"/>
            <a:ext cx="1606530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Бумага туалетная, рулон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>
            <a:cxnSpLocks/>
          </p:cNvCxnSpPr>
          <p:nvPr/>
        </p:nvCxnSpPr>
        <p:spPr>
          <a:xfrm>
            <a:off x="7135082" y="4269455"/>
            <a:ext cx="428594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Прямоугольник 121"/>
          <p:cNvSpPr/>
          <p:nvPr/>
        </p:nvSpPr>
        <p:spPr>
          <a:xfrm>
            <a:off x="10042727" y="3459531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5" name="Прямая соединительная линия 124"/>
          <p:cNvCxnSpPr>
            <a:cxnSpLocks/>
          </p:cNvCxnSpPr>
          <p:nvPr/>
        </p:nvCxnSpPr>
        <p:spPr>
          <a:xfrm>
            <a:off x="7113717" y="5368318"/>
            <a:ext cx="397036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10358021" y="4437391"/>
            <a:ext cx="761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61699" y="3803855"/>
            <a:ext cx="180226" cy="180000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1067" y="4748749"/>
            <a:ext cx="180226" cy="180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975BD9B5-AB83-4080-BF91-DF5199D76266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tretch>
            <a:fillRect/>
          </a:stretch>
        </p:blipFill>
        <p:spPr>
          <a:xfrm>
            <a:off x="7164351" y="4327275"/>
            <a:ext cx="889854" cy="889854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7148532" y="5041655"/>
            <a:ext cx="1109599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Спички, коробок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Равнобедренный треугольник 73"/>
          <p:cNvSpPr/>
          <p:nvPr/>
        </p:nvSpPr>
        <p:spPr>
          <a:xfrm>
            <a:off x="3460765" y="2021835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Равнобедренный треугольник 79"/>
          <p:cNvSpPr/>
          <p:nvPr/>
        </p:nvSpPr>
        <p:spPr>
          <a:xfrm>
            <a:off x="9065532" y="2934776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Равнобедренный треугольник 81"/>
          <p:cNvSpPr/>
          <p:nvPr/>
        </p:nvSpPr>
        <p:spPr>
          <a:xfrm>
            <a:off x="9017696" y="1953827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Равнобедренный треугольник 80"/>
          <p:cNvSpPr/>
          <p:nvPr/>
        </p:nvSpPr>
        <p:spPr>
          <a:xfrm>
            <a:off x="3409242" y="2865535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Равнобедренный треугольник 75"/>
          <p:cNvSpPr/>
          <p:nvPr/>
        </p:nvSpPr>
        <p:spPr>
          <a:xfrm>
            <a:off x="3455042" y="3762336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Равнобедренный треугольник 76"/>
          <p:cNvSpPr/>
          <p:nvPr/>
        </p:nvSpPr>
        <p:spPr>
          <a:xfrm>
            <a:off x="3409242" y="4751442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Равнобедренный треугольник 85"/>
          <p:cNvSpPr/>
          <p:nvPr/>
        </p:nvSpPr>
        <p:spPr>
          <a:xfrm>
            <a:off x="9181838" y="3809745"/>
            <a:ext cx="520712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03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1" y="5855709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592902" y="177800"/>
            <a:ext cx="10250473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448" y="623963"/>
            <a:ext cx="9733086" cy="71754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200" dirty="0" smtClean="0"/>
              <a:t>СРЕДНИЕ ЦЕНЫ НА ОСНОВНЫЕ НЕПРОДОВОЛЬСТВЕННЫЕ ТОВАРЫ ПО РЕСПУБЛИКЕ МОРДОВИЯ</a:t>
            </a:r>
          </a:p>
        </p:txBody>
      </p:sp>
      <p:sp>
        <p:nvSpPr>
          <p:cNvPr id="65" name="Текст 3"/>
          <p:cNvSpPr txBox="1">
            <a:spLocks/>
          </p:cNvSpPr>
          <p:nvPr/>
        </p:nvSpPr>
        <p:spPr>
          <a:xfrm>
            <a:off x="1360760" y="1302465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ПО СОСТОЯНИЮ НА </a:t>
            </a:r>
            <a:r>
              <a:rPr lang="ru-RU" sz="1600" dirty="0" smtClean="0"/>
              <a:t>06.05.2022г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6" name="Овал 55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3468" y="162197"/>
            <a:ext cx="914400" cy="30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Нижний колонтитул 8"/>
          <p:cNvSpPr txBox="1">
            <a:spLocks/>
          </p:cNvSpPr>
          <p:nvPr/>
        </p:nvSpPr>
        <p:spPr>
          <a:xfrm>
            <a:off x="71434" y="49478"/>
            <a:ext cx="1521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МОРДОВИЯСТАТ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358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55322" y="2908280"/>
            <a:ext cx="2079415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Пеленки для новорожденных, </a:t>
            </a:r>
            <a:r>
              <a:rPr lang="ru-RU" sz="1050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04517" y="4075256"/>
            <a:ext cx="24929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Брюки для детей </a:t>
            </a:r>
            <a:r>
              <a:rPr lang="ru-RU" sz="105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кольного возраста из</a:t>
            </a:r>
          </a:p>
          <a:p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джинсовой ткани, </a:t>
            </a:r>
            <a:r>
              <a:rPr lang="ru-RU" sz="1050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154190" y="2499706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</a:t>
            </a:r>
            <a:r>
              <a:rPr lang="ru-RU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,42</a:t>
            </a:r>
            <a:endParaRPr lang="ru-RU" sz="36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97710" y="3536078"/>
            <a:ext cx="1531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679</a:t>
            </a:r>
            <a:r>
              <a:rPr lang="ru-RU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ru-RU" sz="36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91338" y="5350470"/>
            <a:ext cx="3334567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Костюм спортивный для детей школьного возраста, </a:t>
            </a:r>
            <a:r>
              <a:rPr lang="ru-RU" sz="1050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61023" y="4672544"/>
            <a:ext cx="1531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1731</a:t>
            </a:r>
            <a:r>
              <a:rPr lang="ru-RU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,83</a:t>
            </a:r>
            <a:endParaRPr lang="ru-RU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238717" y="2900797"/>
            <a:ext cx="1420582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Футболка детская, </a:t>
            </a:r>
            <a:r>
              <a:rPr lang="ru-RU" sz="1050" spc="-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643600" y="2340355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367</a:t>
            </a:r>
            <a:r>
              <a:rPr lang="ru-RU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,52</a:t>
            </a:r>
            <a:endParaRPr lang="ru-RU" sz="36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275522" y="4255695"/>
            <a:ext cx="2177199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Кроссовые туфли для детей, пара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482882" y="3422656"/>
            <a:ext cx="1531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1227</a:t>
            </a:r>
            <a:r>
              <a:rPr lang="ru-RU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,37</a:t>
            </a:r>
            <a:endParaRPr lang="ru-RU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/>
          <p:cNvCxnSpPr>
            <a:cxnSpLocks/>
          </p:cNvCxnSpPr>
          <p:nvPr/>
        </p:nvCxnSpPr>
        <p:spPr>
          <a:xfrm>
            <a:off x="1784211" y="3207159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cxnSpLocks/>
          </p:cNvCxnSpPr>
          <p:nvPr/>
        </p:nvCxnSpPr>
        <p:spPr>
          <a:xfrm>
            <a:off x="1717013" y="4544520"/>
            <a:ext cx="397403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cxnSpLocks/>
          </p:cNvCxnSpPr>
          <p:nvPr/>
        </p:nvCxnSpPr>
        <p:spPr>
          <a:xfrm>
            <a:off x="1691338" y="5588227"/>
            <a:ext cx="420973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cxnSpLocks/>
          </p:cNvCxnSpPr>
          <p:nvPr/>
        </p:nvCxnSpPr>
        <p:spPr>
          <a:xfrm>
            <a:off x="7210308" y="3207159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cxnSpLocks/>
          </p:cNvCxnSpPr>
          <p:nvPr/>
        </p:nvCxnSpPr>
        <p:spPr>
          <a:xfrm>
            <a:off x="7306070" y="4544520"/>
            <a:ext cx="37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20477" y="2896686"/>
            <a:ext cx="180226" cy="18000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28898" y="3831327"/>
            <a:ext cx="180226" cy="18000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87389" y="4960152"/>
            <a:ext cx="180226" cy="180000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93409" y="2674516"/>
            <a:ext cx="180226" cy="180000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28592" y="3941707"/>
            <a:ext cx="180226" cy="18000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EFC63D07-B971-4DCD-9BFB-734FC84323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6776" y="665989"/>
            <a:ext cx="752310" cy="75231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0EE73CA6-392B-45DE-A0C5-BFA5BCA72C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712022" y="1874405"/>
            <a:ext cx="1079098" cy="107909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6D8BDF68-79E9-4245-A16C-AADF404B02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683365" y="3117159"/>
            <a:ext cx="1004548" cy="100454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D35D5309-A457-49A9-8A06-0CB39C79B09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712022" y="4544520"/>
            <a:ext cx="902380" cy="90238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C0EB35EB-2AF6-456A-9DE2-8FD3A30AA6B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7238717" y="2258055"/>
            <a:ext cx="749263" cy="74926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5735B0D1-A8B5-4EFC-BB8A-DB29A830D03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7296220" y="3379435"/>
            <a:ext cx="1083785" cy="108378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800E0E3E-ACC5-4BE7-AFBA-D39EC2BC76C8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tretch>
            <a:fillRect/>
          </a:stretch>
        </p:blipFill>
        <p:spPr>
          <a:xfrm>
            <a:off x="7350189" y="4497854"/>
            <a:ext cx="949046" cy="949046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7306070" y="5278001"/>
            <a:ext cx="2353529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Подгузники детские бумажные, 10 шт.</a:t>
            </a:r>
            <a:endParaRPr lang="ru-RU" sz="105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9685469" y="4544520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236</a:t>
            </a:r>
            <a:r>
              <a:rPr lang="ru-RU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,29</a:t>
            </a:r>
            <a:endParaRPr lang="ru-RU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единительная линия 49"/>
          <p:cNvCxnSpPr>
            <a:cxnSpLocks/>
          </p:cNvCxnSpPr>
          <p:nvPr/>
        </p:nvCxnSpPr>
        <p:spPr>
          <a:xfrm>
            <a:off x="7306070" y="5583728"/>
            <a:ext cx="420973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14246" y="4903136"/>
            <a:ext cx="18022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19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4515</TotalTime>
  <Words>713</Words>
  <Application>Microsoft Office PowerPoint</Application>
  <PresentationFormat>Произвольный</PresentationFormat>
  <Paragraphs>205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Владимиров Никита Андреевич</dc:creator>
  <cp:lastModifiedBy>Барашкина Ольга Васильевна</cp:lastModifiedBy>
  <cp:revision>275</cp:revision>
  <dcterms:created xsi:type="dcterms:W3CDTF">2021-08-09T07:16:27Z</dcterms:created>
  <dcterms:modified xsi:type="dcterms:W3CDTF">2022-05-12T07:04:51Z</dcterms:modified>
</cp:coreProperties>
</file>